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61" r:id="rId5"/>
    <p:sldId id="286" r:id="rId6"/>
    <p:sldId id="259" r:id="rId7"/>
    <p:sldId id="265" r:id="rId8"/>
    <p:sldId id="262" r:id="rId9"/>
    <p:sldId id="263" r:id="rId10"/>
    <p:sldId id="267" r:id="rId11"/>
    <p:sldId id="282" r:id="rId12"/>
    <p:sldId id="268" r:id="rId13"/>
    <p:sldId id="276" r:id="rId14"/>
    <p:sldId id="271" r:id="rId15"/>
    <p:sldId id="274" r:id="rId16"/>
    <p:sldId id="284" r:id="rId17"/>
    <p:sldId id="273" r:id="rId18"/>
    <p:sldId id="264" r:id="rId19"/>
    <p:sldId id="270" r:id="rId20"/>
    <p:sldId id="287" r:id="rId21"/>
    <p:sldId id="275" r:id="rId22"/>
    <p:sldId id="272" r:id="rId23"/>
    <p:sldId id="285" r:id="rId24"/>
    <p:sldId id="279" r:id="rId25"/>
    <p:sldId id="28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952"/>
  </p:normalViewPr>
  <p:slideViewPr>
    <p:cSldViewPr snapToGrid="0">
      <p:cViewPr varScale="1">
        <p:scale>
          <a:sx n="102" d="100"/>
          <a:sy n="102" d="100"/>
        </p:scale>
        <p:origin x="1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F394A-F53F-BF41-A75E-C13ADB2C95EC}" type="datetimeFigureOut">
              <a:rPr lang="en-US" smtClean="0"/>
              <a:t>6/25/24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EF287-33D9-0E42-95C7-39177C7AD25C}" type="slidenum">
              <a:rPr lang="en-US" smtClean="0"/>
              <a:t>‹#›</a:t>
            </a:fld>
            <a:endParaRPr lang="en-US"/>
          </a:p>
        </p:txBody>
      </p:sp>
    </p:spTree>
    <p:extLst>
      <p:ext uri="{BB962C8B-B14F-4D97-AF65-F5344CB8AC3E}">
        <p14:creationId xmlns:p14="http://schemas.microsoft.com/office/powerpoint/2010/main" val="37279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latform.openai.com/docs/guides/prompt-engineer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romptingguide.ai/"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readwise-assets.s3.amazonaws.com/media/wisereads/articles/prompting-guide-101/gemini-for-google-workspace-prompting-guide-101.pdf" TargetMode="External"/><Relationship Id="rId4" Type="http://schemas.openxmlformats.org/officeDocument/2006/relationships/hyperlink" Target="https://www.nature.com/articles/s41746-024-01010-1/tables/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latform.openai.com/tokeniz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Transformer_(machine_learning_model)" TargetMode="External"/><Relationship Id="rId13" Type="http://schemas.openxmlformats.org/officeDocument/2006/relationships/hyperlink" Target="https://en.wikipedia.org/wiki/Seq2seq" TargetMode="External"/><Relationship Id="rId18" Type="http://schemas.openxmlformats.org/officeDocument/2006/relationships/hyperlink" Target="https://en.wikipedia.org/wiki/All_You_Need_Is_Love" TargetMode="External"/><Relationship Id="rId3" Type="http://schemas.openxmlformats.org/officeDocument/2006/relationships/hyperlink" Target="https://en.wikipedia.org/wiki/Attention_Is_All_You_Need#cite_note-1" TargetMode="External"/><Relationship Id="rId21" Type="http://schemas.openxmlformats.org/officeDocument/2006/relationships/hyperlink" Target="https://en.wikipedia.org/wiki/Attention_Is_All_You_Need#cite_note-bloomberg-7" TargetMode="External"/><Relationship Id="rId7" Type="http://schemas.openxmlformats.org/officeDocument/2006/relationships/hyperlink" Target="https://en.wikipedia.org/wiki/Deep_learning" TargetMode="External"/><Relationship Id="rId12" Type="http://schemas.openxmlformats.org/officeDocument/2006/relationships/hyperlink" Target="https://en.wikipedia.org/wiki/Attention_Is_All_You_Need#cite_note-Financial_Times-4" TargetMode="External"/><Relationship Id="rId17" Type="http://schemas.openxmlformats.org/officeDocument/2006/relationships/hyperlink" Target="https://en.wikipedia.org/wiki/Attention_Is_All_You_Need#cite_note-5" TargetMode="External"/><Relationship Id="rId2" Type="http://schemas.openxmlformats.org/officeDocument/2006/relationships/slide" Target="../slides/slide6.xml"/><Relationship Id="rId16" Type="http://schemas.openxmlformats.org/officeDocument/2006/relationships/hyperlink" Target="https://en.wikipedia.org/wiki/Generative_artificial_intelligence#Modalities" TargetMode="External"/><Relationship Id="rId20" Type="http://schemas.openxmlformats.org/officeDocument/2006/relationships/hyperlink" Target="https://en.wikipedia.org/wiki/Attention_Is_All_You_Need#cite_note-wired-6" TargetMode="External"/><Relationship Id="rId1" Type="http://schemas.openxmlformats.org/officeDocument/2006/relationships/notesMaster" Target="../notesMasters/notesMaster1.xml"/><Relationship Id="rId6" Type="http://schemas.openxmlformats.org/officeDocument/2006/relationships/hyperlink" Target="https://en.wikipedia.org/wiki/Attention_mechanisms" TargetMode="External"/><Relationship Id="rId11" Type="http://schemas.openxmlformats.org/officeDocument/2006/relationships/hyperlink" Target="https://en.wikipedia.org/wiki/Attention_Is_All_You_Need#cite_note-Forbes-3" TargetMode="External"/><Relationship Id="rId5" Type="http://schemas.openxmlformats.org/officeDocument/2006/relationships/hyperlink" Target="https://en.wikipedia.org/wiki/Academic_publishing" TargetMode="External"/><Relationship Id="rId15" Type="http://schemas.openxmlformats.org/officeDocument/2006/relationships/hyperlink" Target="https://en.wikipedia.org/wiki/Question_answering" TargetMode="External"/><Relationship Id="rId10" Type="http://schemas.openxmlformats.org/officeDocument/2006/relationships/hyperlink" Target="https://en.wikipedia.org/wiki/Large_language_model" TargetMode="External"/><Relationship Id="rId19" Type="http://schemas.openxmlformats.org/officeDocument/2006/relationships/hyperlink" Target="https://en.wikipedia.org/wiki/The_Beatles" TargetMode="External"/><Relationship Id="rId4" Type="http://schemas.openxmlformats.org/officeDocument/2006/relationships/hyperlink" Target="https://en.wikipedia.org/wiki/Attention_Is_All_You_Need#cite_note-2" TargetMode="External"/><Relationship Id="rId9" Type="http://schemas.openxmlformats.org/officeDocument/2006/relationships/hyperlink" Target="https://en.wikipedia.org/wiki/Artificial_intelligence" TargetMode="External"/><Relationship Id="rId14" Type="http://schemas.openxmlformats.org/officeDocument/2006/relationships/hyperlink" Target="https://en.wikipedia.org/wiki/Machine_transl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uters.com/technology/nvidia-set-overtake-apple-worlds-second-most-valuable-company-2024-05-3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updated 6-12-2024</a:t>
            </a:r>
          </a:p>
        </p:txBody>
      </p:sp>
      <p:sp>
        <p:nvSpPr>
          <p:cNvPr id="4" name="Slide Number Placeholder 3"/>
          <p:cNvSpPr>
            <a:spLocks noGrp="1"/>
          </p:cNvSpPr>
          <p:nvPr>
            <p:ph type="sldNum" sz="quarter" idx="5"/>
          </p:nvPr>
        </p:nvSpPr>
        <p:spPr/>
        <p:txBody>
          <a:bodyPr/>
          <a:lstStyle/>
          <a:p>
            <a:fld id="{C7DEF287-33D9-0E42-95C7-39177C7AD25C}" type="slidenum">
              <a:rPr lang="en-US" smtClean="0"/>
              <a:t>1</a:t>
            </a:fld>
            <a:endParaRPr lang="en-US"/>
          </a:p>
        </p:txBody>
      </p:sp>
    </p:spTree>
    <p:extLst>
      <p:ext uri="{BB962C8B-B14F-4D97-AF65-F5344CB8AC3E}">
        <p14:creationId xmlns:p14="http://schemas.microsoft.com/office/powerpoint/2010/main" val="6750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10</a:t>
            </a:fld>
            <a:endParaRPr lang="en-US"/>
          </a:p>
        </p:txBody>
      </p:sp>
    </p:spTree>
    <p:extLst>
      <p:ext uri="{BB962C8B-B14F-4D97-AF65-F5344CB8AC3E}">
        <p14:creationId xmlns:p14="http://schemas.microsoft.com/office/powerpoint/2010/main" val="306267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justine.lol</a:t>
            </a:r>
            <a:r>
              <a:rPr lang="en-US" dirty="0"/>
              <a:t>/</a:t>
            </a:r>
            <a:r>
              <a:rPr lang="en-US" dirty="0" err="1"/>
              <a:t>matmul</a:t>
            </a:r>
            <a:r>
              <a:rPr lang="en-US" dirty="0"/>
              <a:t>/</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11</a:t>
            </a:fld>
            <a:endParaRPr lang="en-US"/>
          </a:p>
        </p:txBody>
      </p:sp>
    </p:spTree>
    <p:extLst>
      <p:ext uri="{BB962C8B-B14F-4D97-AF65-F5344CB8AC3E}">
        <p14:creationId xmlns:p14="http://schemas.microsoft.com/office/powerpoint/2010/main" val="267409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—&gt; set up a hugging face model.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Transformers (Encoder-Decoder)-&gt; Encoder(BERT) &amp; Decoder (Large Language Models)</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12</a:t>
            </a:fld>
            <a:endParaRPr lang="en-US"/>
          </a:p>
        </p:txBody>
      </p:sp>
    </p:spTree>
    <p:extLst>
      <p:ext uri="{BB962C8B-B14F-4D97-AF65-F5344CB8AC3E}">
        <p14:creationId xmlns:p14="http://schemas.microsoft.com/office/powerpoint/2010/main" val="345809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uofudelphi.github.io</a:t>
            </a:r>
            <a:r>
              <a:rPr lang="en-US" dirty="0"/>
              <a:t>/2024-03-08-nlp/</a:t>
            </a:r>
          </a:p>
        </p:txBody>
      </p:sp>
      <p:sp>
        <p:nvSpPr>
          <p:cNvPr id="4" name="Slide Number Placeholder 3"/>
          <p:cNvSpPr>
            <a:spLocks noGrp="1"/>
          </p:cNvSpPr>
          <p:nvPr>
            <p:ph type="sldNum" sz="quarter" idx="5"/>
          </p:nvPr>
        </p:nvSpPr>
        <p:spPr/>
        <p:txBody>
          <a:bodyPr/>
          <a:lstStyle/>
          <a:p>
            <a:fld id="{C7DEF287-33D9-0E42-95C7-39177C7AD25C}" type="slidenum">
              <a:rPr lang="en-US" smtClean="0"/>
              <a:t>13</a:t>
            </a:fld>
            <a:endParaRPr lang="en-US"/>
          </a:p>
        </p:txBody>
      </p:sp>
    </p:spTree>
    <p:extLst>
      <p:ext uri="{BB962C8B-B14F-4D97-AF65-F5344CB8AC3E}">
        <p14:creationId xmlns:p14="http://schemas.microsoft.com/office/powerpoint/2010/main" val="53436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14</a:t>
            </a:fld>
            <a:endParaRPr lang="en-US"/>
          </a:p>
        </p:txBody>
      </p:sp>
    </p:spTree>
    <p:extLst>
      <p:ext uri="{BB962C8B-B14F-4D97-AF65-F5344CB8AC3E}">
        <p14:creationId xmlns:p14="http://schemas.microsoft.com/office/powerpoint/2010/main" val="357820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/articles/PMC10714249/</a:t>
            </a:r>
          </a:p>
        </p:txBody>
      </p:sp>
      <p:sp>
        <p:nvSpPr>
          <p:cNvPr id="4" name="Slide Number Placeholder 3"/>
          <p:cNvSpPr>
            <a:spLocks noGrp="1"/>
          </p:cNvSpPr>
          <p:nvPr>
            <p:ph type="sldNum" sz="quarter" idx="5"/>
          </p:nvPr>
        </p:nvSpPr>
        <p:spPr/>
        <p:txBody>
          <a:bodyPr/>
          <a:lstStyle/>
          <a:p>
            <a:fld id="{C7DEF287-33D9-0E42-95C7-39177C7AD25C}" type="slidenum">
              <a:rPr lang="en-US" smtClean="0"/>
              <a:t>15</a:t>
            </a:fld>
            <a:endParaRPr lang="en-US"/>
          </a:p>
        </p:txBody>
      </p:sp>
    </p:spTree>
    <p:extLst>
      <p:ext uri="{BB962C8B-B14F-4D97-AF65-F5344CB8AC3E}">
        <p14:creationId xmlns:p14="http://schemas.microsoft.com/office/powerpoint/2010/main" val="257641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tool</a:t>
            </a:r>
          </a:p>
          <a:p>
            <a:r>
              <a:rPr lang="en-US" dirty="0"/>
              <a:t>Not going to be replacing us any time soon.  </a:t>
            </a:r>
          </a:p>
        </p:txBody>
      </p:sp>
      <p:sp>
        <p:nvSpPr>
          <p:cNvPr id="4" name="Slide Number Placeholder 3"/>
          <p:cNvSpPr>
            <a:spLocks noGrp="1"/>
          </p:cNvSpPr>
          <p:nvPr>
            <p:ph type="sldNum" sz="quarter" idx="5"/>
          </p:nvPr>
        </p:nvSpPr>
        <p:spPr/>
        <p:txBody>
          <a:bodyPr/>
          <a:lstStyle/>
          <a:p>
            <a:fld id="{C7DEF287-33D9-0E42-95C7-39177C7AD25C}" type="slidenum">
              <a:rPr lang="en-US" smtClean="0"/>
              <a:t>16</a:t>
            </a:fld>
            <a:endParaRPr lang="en-US"/>
          </a:p>
        </p:txBody>
      </p:sp>
    </p:spTree>
    <p:extLst>
      <p:ext uri="{BB962C8B-B14F-4D97-AF65-F5344CB8AC3E}">
        <p14:creationId xmlns:p14="http://schemas.microsoft.com/office/powerpoint/2010/main" val="229271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Act like an </a:t>
            </a:r>
            <a:r>
              <a:rPr lang="en-US" b="1" dirty="0">
                <a:effectLst/>
                <a:latin typeface="Helvetica Neue" panose="02000503000000020004" pitchFamily="2" charset="0"/>
              </a:rPr>
              <a:t>expert diagnostician</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effectLst/>
                <a:latin typeface="Helvetica Neue" panose="02000503000000020004" pitchFamily="2" charset="0"/>
              </a:rPr>
              <a:t>prioritized differential diagnosis that includes all of the likely diagnoses and all the diagnoses it would be important not to miss</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effectLst/>
                <a:latin typeface="Helvetica Neue" panose="02000503000000020004" pitchFamily="2" charset="0"/>
              </a:rPr>
              <a:t>first generate a list of the most likely diagnoses, you will then order them from most to least likely, then you will give a probability for each</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consider all the most likely or dangerous diagnoses. Consider the pretest probability of each diagnosis, then modify it by the cumulative strength of evidence to get a final probability.</a:t>
            </a:r>
            <a:endParaRPr lang="en-US" dirty="0">
              <a:effectLst/>
              <a:latin typeface="Helvetica Neue" panose="02000503000000020004" pitchFamily="2" charset="0"/>
            </a:endParaRPr>
          </a:p>
          <a:p>
            <a:r>
              <a:rPr lang="en-US" dirty="0">
                <a:effectLst/>
                <a:latin typeface="Helvetica Neue" panose="02000503000000020004" pitchFamily="2" charset="0"/>
              </a:rPr>
              <a:t>please </a:t>
            </a:r>
            <a:r>
              <a:rPr lang="en-US" b="1" dirty="0">
                <a:effectLst/>
                <a:latin typeface="Helvetica Neue" panose="02000503000000020004" pitchFamily="2" charset="0"/>
              </a:rPr>
              <a:t>Prioritize accuracy.</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list format, with percentage likelihoods and a short explanation</a:t>
            </a:r>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Here is the case;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50 year old veteran  presenting with recurrent episodes hemoptysis.</a:t>
            </a:r>
          </a:p>
          <a:p>
            <a:r>
              <a:rPr lang="en-US" dirty="0">
                <a:effectLst/>
                <a:latin typeface="Helvetica Neue" panose="02000503000000020004" pitchFamily="2" charset="0"/>
              </a:rPr>
              <a:t>Abrupt onset small volume hemoptysis. Presents to the hospital where a CT angiogram of the chest shows "Enlarged left hilar nodes measuring up to 17 mm. Diffuse left upper lobe </a:t>
            </a:r>
            <a:r>
              <a:rPr lang="en-US" dirty="0" err="1">
                <a:effectLst/>
                <a:latin typeface="Helvetica Neue" panose="02000503000000020004" pitchFamily="2" charset="0"/>
              </a:rPr>
              <a:t>groundglass</a:t>
            </a:r>
            <a:r>
              <a:rPr lang="en-US" dirty="0">
                <a:effectLst/>
                <a:latin typeface="Helvetica Neue" panose="02000503000000020004" pitchFamily="2" charset="0"/>
              </a:rPr>
              <a:t>. Mild patchy </a:t>
            </a:r>
            <a:r>
              <a:rPr lang="en-US" dirty="0" err="1">
                <a:effectLst/>
                <a:latin typeface="Helvetica Neue" panose="02000503000000020004" pitchFamily="2" charset="0"/>
              </a:rPr>
              <a:t>groundglass</a:t>
            </a:r>
            <a:r>
              <a:rPr lang="en-US" dirty="0">
                <a:effectLst/>
                <a:latin typeface="Helvetica Neue" panose="02000503000000020004" pitchFamily="2" charset="0"/>
              </a:rPr>
              <a:t> in the right middle lobe and left lower lobe in a peri-</a:t>
            </a:r>
            <a:r>
              <a:rPr lang="en-US" dirty="0" err="1">
                <a:effectLst/>
                <a:latin typeface="Helvetica Neue" panose="02000503000000020004" pitchFamily="2" charset="0"/>
              </a:rPr>
              <a:t>bronchovascular</a:t>
            </a:r>
            <a:r>
              <a:rPr lang="en-US" dirty="0">
                <a:effectLst/>
                <a:latin typeface="Helvetica Neue" panose="02000503000000020004" pitchFamily="2" charset="0"/>
              </a:rPr>
              <a:t> distribution"  He is admitted to the hospital for further workup. Workup (described below) is unremarkable. His anticoagulants were initially held, but then were resumed on discharge.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After workup in the </a:t>
            </a:r>
            <a:r>
              <a:rPr lang="en-US" dirty="0" err="1">
                <a:effectLst/>
                <a:latin typeface="Helvetica Neue" panose="02000503000000020004" pitchFamily="2" charset="0"/>
              </a:rPr>
              <a:t>intial</a:t>
            </a:r>
            <a:r>
              <a:rPr lang="en-US" dirty="0">
                <a:effectLst/>
                <a:latin typeface="Helvetica Neue" panose="02000503000000020004" pitchFamily="2" charset="0"/>
              </a:rPr>
              <a:t> hospitalization does not yield a result. He is discharged home. However, he later has recurrence of hemoptysis and is hospitalized again. He receives a similar workup a second time but no definitive diagnosis is rendered. Hemoptysis recurs again and he is ultimately readmitted for the third time. What might be going on? Give five possible etiologies</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Past medical history is notable for:</a:t>
            </a:r>
          </a:p>
          <a:p>
            <a:r>
              <a:rPr lang="en-US" dirty="0">
                <a:effectLst/>
                <a:latin typeface="Helvetica Neue" panose="02000503000000020004" pitchFamily="2" charset="0"/>
              </a:rPr>
              <a:t>HTN</a:t>
            </a:r>
          </a:p>
          <a:p>
            <a:r>
              <a:rPr lang="en-US" dirty="0">
                <a:effectLst/>
                <a:latin typeface="Helvetica Neue" panose="02000503000000020004" pitchFamily="2" charset="0"/>
              </a:rPr>
              <a:t>DM II</a:t>
            </a:r>
          </a:p>
          <a:p>
            <a:r>
              <a:rPr lang="en-US" dirty="0">
                <a:effectLst/>
                <a:latin typeface="Helvetica Neue" panose="02000503000000020004" pitchFamily="2" charset="0"/>
              </a:rPr>
              <a:t>“Valley Fever” treated in CA in 2010</a:t>
            </a:r>
          </a:p>
          <a:p>
            <a:r>
              <a:rPr lang="en-US" dirty="0">
                <a:effectLst/>
                <a:latin typeface="Helvetica Neue" panose="02000503000000020004" pitchFamily="2" charset="0"/>
              </a:rPr>
              <a:t>HF recovered EF (EF 23%-&gt;66% on goal directed medical therapy)</a:t>
            </a:r>
          </a:p>
          <a:p>
            <a:r>
              <a:rPr lang="en-US" dirty="0">
                <a:effectLst/>
                <a:latin typeface="Helvetica Neue" panose="02000503000000020004" pitchFamily="2" charset="0"/>
              </a:rPr>
              <a:t>Atrial fibrillation s/p successful </a:t>
            </a:r>
            <a:r>
              <a:rPr lang="en-US" dirty="0" err="1">
                <a:effectLst/>
                <a:latin typeface="Helvetica Neue" panose="02000503000000020004" pitchFamily="2" charset="0"/>
              </a:rPr>
              <a:t>circumfrential</a:t>
            </a:r>
            <a:r>
              <a:rPr lang="en-US" dirty="0">
                <a:effectLst/>
                <a:latin typeface="Helvetica Neue" panose="02000503000000020004" pitchFamily="2" charset="0"/>
              </a:rPr>
              <a:t> ablation of the pulmonary vein 1 month prior to the presentation.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Medications are:</a:t>
            </a:r>
          </a:p>
          <a:p>
            <a:r>
              <a:rPr lang="en-US" dirty="0" err="1">
                <a:effectLst/>
                <a:latin typeface="Helvetica Neue" panose="02000503000000020004" pitchFamily="2" charset="0"/>
              </a:rPr>
              <a:t>Apixiban</a:t>
            </a:r>
            <a:r>
              <a:rPr lang="en-US" dirty="0">
                <a:effectLst/>
                <a:latin typeface="Helvetica Neue" panose="02000503000000020004" pitchFamily="2" charset="0"/>
              </a:rPr>
              <a:t>, metoprolol, losartan, </a:t>
            </a:r>
            <a:r>
              <a:rPr lang="en-US" dirty="0" err="1">
                <a:effectLst/>
                <a:latin typeface="Helvetica Neue" panose="02000503000000020004" pitchFamily="2" charset="0"/>
              </a:rPr>
              <a:t>entresto</a:t>
            </a:r>
            <a:r>
              <a:rPr lang="en-US" dirty="0">
                <a:effectLst/>
                <a:latin typeface="Helvetica Neue" panose="02000503000000020004" pitchFamily="2" charset="0"/>
              </a:rPr>
              <a:t>, empagliflozin </a:t>
            </a:r>
          </a:p>
          <a:p>
            <a:r>
              <a:rPr lang="en-US" dirty="0">
                <a:effectLst/>
                <a:latin typeface="Helvetica Neue" panose="02000503000000020004" pitchFamily="2" charset="0"/>
              </a:rPr>
              <a:t>SH: </a:t>
            </a:r>
          </a:p>
          <a:p>
            <a:r>
              <a:rPr lang="en-US" dirty="0">
                <a:effectLst/>
                <a:latin typeface="Helvetica Neue" panose="02000503000000020004" pitchFamily="2" charset="0"/>
              </a:rPr>
              <a:t>Army infantry in Iraq</a:t>
            </a:r>
          </a:p>
          <a:p>
            <a:r>
              <a:rPr lang="en-US" dirty="0">
                <a:effectLst/>
                <a:latin typeface="Helvetica Neue" panose="02000503000000020004" pitchFamily="2" charset="0"/>
              </a:rPr>
              <a:t>Works as security guard</a:t>
            </a:r>
          </a:p>
          <a:p>
            <a:r>
              <a:rPr lang="en-US" dirty="0">
                <a:effectLst/>
                <a:latin typeface="Helvetica Neue" panose="02000503000000020004" pitchFamily="2" charset="0"/>
              </a:rPr>
              <a:t>Lives in SLC, no recent travel</a:t>
            </a:r>
          </a:p>
          <a:p>
            <a:r>
              <a:rPr lang="en-US" dirty="0">
                <a:effectLst/>
                <a:latin typeface="Helvetica Neue" panose="02000503000000020004" pitchFamily="2" charset="0"/>
              </a:rPr>
              <a:t>Never smoker</a:t>
            </a:r>
          </a:p>
          <a:p>
            <a:r>
              <a:rPr lang="en-US" dirty="0">
                <a:effectLst/>
                <a:latin typeface="Helvetica Neue" panose="02000503000000020004" pitchFamily="2" charset="0"/>
              </a:rPr>
              <a:t>FH:</a:t>
            </a:r>
          </a:p>
          <a:p>
            <a:r>
              <a:rPr lang="en-US" dirty="0">
                <a:effectLst/>
                <a:latin typeface="Helvetica Neue" panose="02000503000000020004" pitchFamily="2" charset="0"/>
              </a:rPr>
              <a:t>No lung </a:t>
            </a:r>
            <a:r>
              <a:rPr lang="en-US" dirty="0" err="1">
                <a:effectLst/>
                <a:latin typeface="Helvetica Neue" panose="02000503000000020004" pitchFamily="2" charset="0"/>
              </a:rPr>
              <a:t>dz</a:t>
            </a:r>
            <a:r>
              <a:rPr lang="en-US" dirty="0">
                <a:effectLst/>
                <a:latin typeface="Helvetica Neue" panose="02000503000000020004" pitchFamily="2" charset="0"/>
              </a:rPr>
              <a:t> or cancer.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Workup: </a:t>
            </a:r>
          </a:p>
          <a:p>
            <a:r>
              <a:rPr lang="en-US" dirty="0">
                <a:effectLst/>
                <a:latin typeface="Helvetica Neue" panose="02000503000000020004" pitchFamily="2" charset="0"/>
              </a:rPr>
              <a:t>Labs were notable for: Negative Beta D glucan, sputum cx, PNA urine antigens, ANA, QuantiFERON gold, AFB smear, ANCA panel.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Bronchoscopy  w/ bronchoalveolar lavage showed a nodular LUL endobronchial lesion. No diffuse alveolar hemorrhage. 40% macrophages, 30% PMN, 30 % </a:t>
            </a:r>
            <a:r>
              <a:rPr lang="en-US" dirty="0" err="1">
                <a:effectLst/>
                <a:latin typeface="Helvetica Neue" panose="02000503000000020004" pitchFamily="2" charset="0"/>
              </a:rPr>
              <a:t>lymphs</a:t>
            </a:r>
            <a:r>
              <a:rPr lang="en-US" dirty="0">
                <a:effectLst/>
                <a:latin typeface="Helvetica Neue" panose="02000503000000020004" pitchFamily="2" charset="0"/>
              </a:rPr>
              <a:t>. Negative infectious </a:t>
            </a:r>
            <a:r>
              <a:rPr lang="en-US" dirty="0" err="1">
                <a:effectLst/>
                <a:latin typeface="Helvetica Neue" panose="02000503000000020004" pitchFamily="2" charset="0"/>
              </a:rPr>
              <a:t>pcr</a:t>
            </a:r>
            <a:r>
              <a:rPr lang="en-US" dirty="0">
                <a:effectLst/>
                <a:latin typeface="Helvetica Neue" panose="02000503000000020004" pitchFamily="2" charset="0"/>
              </a:rPr>
              <a:t> panel. Non-</a:t>
            </a:r>
            <a:r>
              <a:rPr lang="en-US" dirty="0" err="1">
                <a:effectLst/>
                <a:latin typeface="Helvetica Neue" panose="02000503000000020004" pitchFamily="2" charset="0"/>
              </a:rPr>
              <a:t>specfic</a:t>
            </a:r>
            <a:r>
              <a:rPr lang="en-US" dirty="0">
                <a:effectLst/>
                <a:latin typeface="Helvetica Neue" panose="02000503000000020004" pitchFamily="2" charset="0"/>
              </a:rPr>
              <a:t> inflammatory </a:t>
            </a:r>
            <a:r>
              <a:rPr lang="en-US" dirty="0" err="1">
                <a:effectLst/>
                <a:latin typeface="Helvetica Neue" panose="02000503000000020004" pitchFamily="2" charset="0"/>
              </a:rPr>
              <a:t>cytoogy</a:t>
            </a:r>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err="1">
                <a:effectLst/>
                <a:latin typeface="Helvetica Neue" panose="02000503000000020004" pitchFamily="2" charset="0"/>
              </a:rPr>
              <a:t>WHat</a:t>
            </a:r>
            <a:r>
              <a:rPr lang="en-US" dirty="0">
                <a:effectLst/>
                <a:latin typeface="Helvetica Neue" panose="02000503000000020004" pitchFamily="2" charset="0"/>
              </a:rPr>
              <a:t> do you think is going on?</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17</a:t>
            </a:fld>
            <a:endParaRPr lang="en-US"/>
          </a:p>
        </p:txBody>
      </p:sp>
    </p:spTree>
    <p:extLst>
      <p:ext uri="{BB962C8B-B14F-4D97-AF65-F5344CB8AC3E}">
        <p14:creationId xmlns:p14="http://schemas.microsoft.com/office/powerpoint/2010/main" val="4281816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]add to presentation. </a:t>
            </a:r>
          </a:p>
          <a:p>
            <a:r>
              <a:rPr lang="en-US" dirty="0">
                <a:effectLst/>
                <a:latin typeface="Helvetica Neue" panose="02000503000000020004" pitchFamily="2" charset="0"/>
              </a:rPr>
              <a:t>How Weird is prompting? https://</a:t>
            </a:r>
            <a:r>
              <a:rPr lang="en-US" dirty="0" err="1">
                <a:effectLst/>
                <a:latin typeface="Helvetica Neue" panose="02000503000000020004" pitchFamily="2" charset="0"/>
              </a:rPr>
              <a:t>www.oneusefulthing.org</a:t>
            </a:r>
            <a:r>
              <a:rPr lang="en-US" dirty="0">
                <a:effectLst/>
                <a:latin typeface="Helvetica Neue" panose="02000503000000020004" pitchFamily="2" charset="0"/>
              </a:rPr>
              <a:t>/p/captains-log-the-irreducible-weirdness</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hlinkClick r:id="rId3"/>
              </a:rPr>
              <a:t>https://platform.openai.com/docs/guides/prompt-engineering</a:t>
            </a:r>
            <a:endParaRPr lang="en-US" dirty="0">
              <a:effectLst/>
              <a:latin typeface="Helvetica Neue" panose="02000503000000020004" pitchFamily="2" charset="0"/>
            </a:endParaRPr>
          </a:p>
          <a:p>
            <a:endParaRPr lang="en-US" dirty="0"/>
          </a:p>
          <a:p>
            <a:endParaRPr lang="en-US" dirty="0"/>
          </a:p>
          <a:p>
            <a:r>
              <a:rPr lang="en-US" dirty="0"/>
              <a:t>Use “chain of thought” prompting.10 Just as you can improve your own performance by breaking </a:t>
            </a:r>
            <a:r>
              <a:rPr lang="en-US" dirty="0" err="1"/>
              <a:t>upcomplex</a:t>
            </a:r>
            <a:r>
              <a:rPr lang="en-US" dirty="0"/>
              <a:t> tasks into manageable components, LLMs often perform better when you walk them through </a:t>
            </a:r>
            <a:r>
              <a:rPr lang="en-US" dirty="0" err="1"/>
              <a:t>aseries</a:t>
            </a:r>
            <a:r>
              <a:rPr lang="en-US" dirty="0"/>
              <a:t> of logically related questions.</a:t>
            </a:r>
          </a:p>
          <a:p>
            <a:endParaRPr lang="en-US" dirty="0"/>
          </a:p>
          <a:p>
            <a:pPr algn="l"/>
            <a:r>
              <a:rPr lang="en-US" b="0" i="1" dirty="0">
                <a:solidFill>
                  <a:srgbClr val="333333"/>
                </a:solidFill>
                <a:effectLst/>
                <a:highlight>
                  <a:srgbClr val="FFFFFF"/>
                </a:highlight>
                <a:latin typeface="Montserrat" pitchFamily="2" charset="77"/>
              </a:rPr>
              <a:t>Zero-shot prompting:</a:t>
            </a:r>
            <a:r>
              <a:rPr lang="en-US" b="0" i="0" dirty="0">
                <a:solidFill>
                  <a:srgbClr val="333333"/>
                </a:solidFill>
                <a:effectLst/>
                <a:highlight>
                  <a:srgbClr val="FFFFFF"/>
                </a:highlight>
                <a:latin typeface="Montserrat" pitchFamily="2" charset="77"/>
              </a:rPr>
              <a:t> A technique in which language prompts are used to get a model to perform specific tasks without having seen explicit examples of those tasks.</a:t>
            </a:r>
          </a:p>
          <a:p>
            <a:pPr algn="l"/>
            <a:r>
              <a:rPr lang="en-US" b="0" i="1" dirty="0">
                <a:solidFill>
                  <a:srgbClr val="333333"/>
                </a:solidFill>
                <a:effectLst/>
                <a:highlight>
                  <a:srgbClr val="FFFFFF"/>
                </a:highlight>
                <a:latin typeface="Montserrat" pitchFamily="2" charset="77"/>
              </a:rPr>
              <a:t>Few-shot prompting:</a:t>
            </a:r>
            <a:r>
              <a:rPr lang="en-US" b="0" i="0" dirty="0">
                <a:solidFill>
                  <a:srgbClr val="333333"/>
                </a:solidFill>
                <a:effectLst/>
                <a:highlight>
                  <a:srgbClr val="FFFFFF"/>
                </a:highlight>
                <a:latin typeface="Montserrat" pitchFamily="2" charset="77"/>
              </a:rPr>
              <a:t> A technique in which the model is provided with some examples of the task, hence the name “few.”</a:t>
            </a:r>
          </a:p>
          <a:p>
            <a:pPr algn="l"/>
            <a:r>
              <a:rPr lang="en-US" b="0" i="1" dirty="0">
                <a:solidFill>
                  <a:srgbClr val="333333"/>
                </a:solidFill>
                <a:effectLst/>
                <a:highlight>
                  <a:srgbClr val="FFFFFF"/>
                </a:highlight>
                <a:latin typeface="Montserrat" pitchFamily="2" charset="77"/>
              </a:rPr>
              <a:t>Chain-of-thought prompting:</a:t>
            </a:r>
            <a:r>
              <a:rPr lang="en-US" b="0" i="0" dirty="0">
                <a:solidFill>
                  <a:srgbClr val="333333"/>
                </a:solidFill>
                <a:effectLst/>
                <a:highlight>
                  <a:srgbClr val="FFFFFF"/>
                </a:highlight>
                <a:latin typeface="Montserrat" pitchFamily="2" charset="77"/>
              </a:rPr>
              <a:t> A technique in which a sequential series of intermediate logical steps toward arriving at the problem is provided to the language model. This has been shown to be useful in numerical problems. An example would be, “Let us think step-by-step like a physician/cardiologist/rheumatologist.”</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18</a:t>
            </a:fld>
            <a:endParaRPr lang="en-US"/>
          </a:p>
        </p:txBody>
      </p:sp>
    </p:spTree>
    <p:extLst>
      <p:ext uri="{BB962C8B-B14F-4D97-AF65-F5344CB8AC3E}">
        <p14:creationId xmlns:p14="http://schemas.microsoft.com/office/powerpoint/2010/main" val="63111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Prompting intro:  (</a:t>
            </a:r>
            <a:r>
              <a:rPr lang="en-US" dirty="0">
                <a:effectLst/>
                <a:latin typeface="Helvetica Neue" panose="02000503000000020004" pitchFamily="2" charset="0"/>
                <a:hlinkClick r:id="rId3"/>
              </a:rPr>
              <a:t>https://www.promptingguide.ai/</a:t>
            </a:r>
            <a:r>
              <a:rPr lang="en-US" dirty="0">
                <a:effectLst/>
                <a:latin typeface="Helvetica Neue" panose="02000503000000020004" pitchFamily="2" charset="0"/>
              </a:rPr>
              <a:t>)</a:t>
            </a:r>
          </a:p>
          <a:p>
            <a:pPr>
              <a:buFont typeface="Arial" panose="020B0604020202020204" pitchFamily="34" charset="0"/>
              <a:buChar char="•"/>
            </a:pPr>
            <a:r>
              <a:rPr lang="en-US" dirty="0">
                <a:effectLst/>
                <a:latin typeface="Helvetica Neue" panose="02000503000000020004" pitchFamily="2" charset="0"/>
              </a:rPr>
              <a:t>why does it matter? </a:t>
            </a:r>
          </a:p>
          <a:p>
            <a:pPr>
              <a:buFont typeface="Arial" panose="020B0604020202020204" pitchFamily="34" charset="0"/>
              <a:buChar char="•"/>
            </a:pPr>
            <a:r>
              <a:rPr lang="en-US" dirty="0">
                <a:effectLst/>
                <a:latin typeface="Helvetica Neue" panose="02000503000000020004" pitchFamily="2" charset="0"/>
              </a:rPr>
              <a:t>Temperature / stochastic </a:t>
            </a:r>
          </a:p>
          <a:p>
            <a:pPr>
              <a:buFont typeface="Arial" panose="020B0604020202020204" pitchFamily="34" charset="0"/>
              <a:buChar char="•"/>
            </a:pPr>
            <a:r>
              <a:rPr lang="en-US" dirty="0">
                <a:effectLst/>
                <a:latin typeface="Helvetica Neue" panose="02000503000000020004" pitchFamily="2" charset="0"/>
              </a:rPr>
              <a:t>What are some of the main resources?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Examples: prompting - </a:t>
            </a:r>
          </a:p>
          <a:p>
            <a:r>
              <a:rPr lang="en-US" dirty="0">
                <a:effectLst/>
                <a:latin typeface="Helvetica Neue" panose="02000503000000020004" pitchFamily="2" charset="0"/>
                <a:hlinkClick r:id="rId4"/>
              </a:rPr>
              <a:t>https://www.nature.com/articles/s41746-024-01010-1/tables/2</a:t>
            </a:r>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Easy approaches: </a:t>
            </a:r>
          </a:p>
          <a:p>
            <a:r>
              <a:rPr lang="en-US" dirty="0">
                <a:effectLst/>
                <a:latin typeface="Helvetica Neue" panose="02000503000000020004" pitchFamily="2" charset="0"/>
              </a:rPr>
              <a:t>“IMO you only need to know three prompt engineering techniques, and they fit in half a tweet.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 Show the model examples</a:t>
            </a:r>
          </a:p>
          <a:p>
            <a:r>
              <a:rPr lang="en-US" dirty="0">
                <a:effectLst/>
                <a:latin typeface="Helvetica Neue" panose="02000503000000020004" pitchFamily="2" charset="0"/>
              </a:rPr>
              <a:t>2. Let it think before answering</a:t>
            </a:r>
          </a:p>
          <a:p>
            <a:r>
              <a:rPr lang="en-US" dirty="0">
                <a:effectLst/>
                <a:latin typeface="Helvetica Neue" panose="02000503000000020004" pitchFamily="2" charset="0"/>
              </a:rPr>
              <a:t>3. Break down big tasks into small ones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Beyond that, it's all about fast iteration loops and obsessing over every word.”</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Act like a </a:t>
            </a:r>
            <a:r>
              <a:rPr lang="en-US" b="1" dirty="0">
                <a:effectLst/>
                <a:latin typeface="Helvetica Neue" panose="02000503000000020004" pitchFamily="2" charset="0"/>
              </a:rPr>
              <a:t>[Specify a role]</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effectLst/>
                <a:latin typeface="Helvetica Neue" panose="02000503000000020004" pitchFamily="2" charset="0"/>
              </a:rPr>
              <a:t>[What do you need?]</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effectLst/>
                <a:latin typeface="Helvetica Neue" panose="02000503000000020004" pitchFamily="2" charset="0"/>
              </a:rPr>
              <a:t>[Enter a task]</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[Enter details]</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[Enter exclusion]</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[Select a format]</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How can they be used In clinical Medicine?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 ] prompt guide </a:t>
            </a:r>
            <a:r>
              <a:rPr lang="en-US" dirty="0">
                <a:effectLst/>
                <a:latin typeface="Helvetica Neue" panose="02000503000000020004" pitchFamily="2" charset="0"/>
                <a:hlinkClick r:id="rId5"/>
              </a:rPr>
              <a:t>https://readwise-assets.s3.amazonaws.com/media/wisereads/articles/prompting-guide-101/gemini-for-google-workspace-prompting-guide-101.pdf</a:t>
            </a:r>
            <a:endParaRPr lang="en-US" dirty="0">
              <a:effectLst/>
              <a:latin typeface="Helvetica Neue" panose="02000503000000020004" pitchFamily="2" charset="0"/>
            </a:endParaRPr>
          </a:p>
          <a:p>
            <a:endParaRPr lang="en-US" dirty="0"/>
          </a:p>
          <a:p>
            <a:r>
              <a:rPr lang="en-US" dirty="0"/>
              <a:t>https://</a:t>
            </a:r>
            <a:r>
              <a:rPr lang="en-US" dirty="0" err="1"/>
              <a:t>docs.anthropic.com</a:t>
            </a:r>
            <a:r>
              <a:rPr lang="en-US" dirty="0"/>
              <a:t>/</a:t>
            </a:r>
            <a:r>
              <a:rPr lang="en-US" dirty="0" err="1"/>
              <a:t>en</a:t>
            </a:r>
            <a:r>
              <a:rPr lang="en-US" dirty="0"/>
              <a:t>/docs/intro-to-</a:t>
            </a:r>
            <a:r>
              <a:rPr lang="en-US" dirty="0" err="1"/>
              <a:t>claude</a:t>
            </a:r>
            <a:endParaRPr lang="en-US" dirty="0"/>
          </a:p>
          <a:p>
            <a:endParaRPr lang="en-US" dirty="0"/>
          </a:p>
          <a:p>
            <a:endParaRPr lang="en-US" dirty="0"/>
          </a:p>
          <a:p>
            <a:endParaRPr lang="en-US" dirty="0">
              <a:effectLst/>
              <a:latin typeface="Helvetica Neue" panose="02000503000000020004" pitchFamily="2" charset="0"/>
            </a:endParaRPr>
          </a:p>
          <a:p>
            <a:r>
              <a:rPr lang="en-US" i="1" dirty="0">
                <a:effectLst/>
                <a:latin typeface="Helvetica Neue" panose="02000503000000020004" pitchFamily="2" charset="0"/>
              </a:rPr>
              <a:t>When asking GPTs a question, we have several pieces of advice, namely:</a:t>
            </a:r>
            <a:endParaRPr lang="en-US" dirty="0">
              <a:effectLst/>
              <a:latin typeface="Helvetica Neue" panose="02000503000000020004" pitchFamily="2" charset="0"/>
            </a:endParaRPr>
          </a:p>
          <a:p>
            <a:r>
              <a:rPr lang="en-US" i="1" dirty="0">
                <a:effectLst/>
                <a:latin typeface="Helvetica Neue" panose="02000503000000020004" pitchFamily="2" charset="0"/>
              </a:rPr>
              <a:t>1. Surround your question with lots of detail and specific keywords - these don’t have to be structured properly.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e.g. “Eiffel tower,</a:t>
            </a:r>
            <a:endParaRPr lang="en-US" dirty="0">
              <a:effectLst/>
              <a:latin typeface="Helvetica Neue" panose="02000503000000020004" pitchFamily="2" charset="0"/>
            </a:endParaRPr>
          </a:p>
          <a:p>
            <a:r>
              <a:rPr lang="en-US" i="1" dirty="0">
                <a:effectLst/>
                <a:latin typeface="Helvetica Neue" panose="02000503000000020004" pitchFamily="2" charset="0"/>
              </a:rPr>
              <a:t>next to the reflecting ocean, nighttime, by Vladimir</a:t>
            </a:r>
            <a:endParaRPr lang="en-US" dirty="0">
              <a:effectLst/>
              <a:latin typeface="Helvetica Neue" panose="02000503000000020004" pitchFamily="2" charset="0"/>
            </a:endParaRPr>
          </a:p>
          <a:p>
            <a:r>
              <a:rPr lang="en-US" i="1" dirty="0" err="1">
                <a:effectLst/>
                <a:latin typeface="Helvetica Neue" panose="02000503000000020004" pitchFamily="2" charset="0"/>
              </a:rPr>
              <a:t>Volegov</a:t>
            </a:r>
            <a:r>
              <a:rPr lang="en-US" i="1" dirty="0">
                <a:effectLst/>
                <a:latin typeface="Helvetica Neue" panose="02000503000000020004" pitchFamily="2" charset="0"/>
              </a:rPr>
              <a:t> and Philipp A. </a:t>
            </a:r>
            <a:r>
              <a:rPr lang="en-US" i="1" dirty="0" err="1">
                <a:effectLst/>
                <a:latin typeface="Helvetica Neue" panose="02000503000000020004" pitchFamily="2" charset="0"/>
              </a:rPr>
              <a:t>Urlich</a:t>
            </a:r>
            <a:r>
              <a:rPr lang="en-US" i="1" dirty="0">
                <a:effectLst/>
                <a:latin typeface="Helvetica Neue" panose="02000503000000020004" pitchFamily="2" charset="0"/>
              </a:rPr>
              <a:t> and </a:t>
            </a:r>
            <a:r>
              <a:rPr lang="en-US" i="1" dirty="0" err="1">
                <a:effectLst/>
                <a:latin typeface="Helvetica Neue" panose="02000503000000020004" pitchFamily="2" charset="0"/>
              </a:rPr>
              <a:t>Pengzhen</a:t>
            </a:r>
            <a:endParaRPr lang="en-US" dirty="0">
              <a:effectLst/>
              <a:latin typeface="Helvetica Neue" panose="02000503000000020004" pitchFamily="2" charset="0"/>
            </a:endParaRPr>
          </a:p>
          <a:p>
            <a:r>
              <a:rPr lang="en-US" i="1" dirty="0">
                <a:effectLst/>
                <a:latin typeface="Helvetica Neue" panose="02000503000000020004" pitchFamily="2" charset="0"/>
              </a:rPr>
              <a:t>Zhang and Andreas Rocha, fantasy, intricate,</a:t>
            </a:r>
            <a:endParaRPr lang="en-US" dirty="0">
              <a:effectLst/>
              <a:latin typeface="Helvetica Neue" panose="02000503000000020004" pitchFamily="2" charset="0"/>
            </a:endParaRPr>
          </a:p>
          <a:p>
            <a:r>
              <a:rPr lang="en-US" i="1" dirty="0">
                <a:effectLst/>
                <a:latin typeface="Helvetica Neue" panose="02000503000000020004" pitchFamily="2" charset="0"/>
              </a:rPr>
              <a:t>elegant, highly detailed, digital painting, </a:t>
            </a:r>
            <a:r>
              <a:rPr lang="en-US" i="1" dirty="0" err="1">
                <a:effectLst/>
                <a:latin typeface="Helvetica Neue" panose="02000503000000020004" pitchFamily="2" charset="0"/>
              </a:rPr>
              <a:t>artstation</a:t>
            </a:r>
            <a:r>
              <a:rPr lang="en-US" i="1" dirty="0">
                <a:effectLst/>
                <a:latin typeface="Helvetica Neue" panose="02000503000000020004" pitchFamily="2" charset="0"/>
              </a:rPr>
              <a:t>,</a:t>
            </a:r>
            <a:endParaRPr lang="en-US" dirty="0">
              <a:effectLst/>
              <a:latin typeface="Helvetica Neue" panose="02000503000000020004" pitchFamily="2" charset="0"/>
            </a:endParaRPr>
          </a:p>
          <a:p>
            <a:r>
              <a:rPr lang="en-US" i="1" dirty="0">
                <a:effectLst/>
                <a:latin typeface="Helvetica Neue" panose="02000503000000020004" pitchFamily="2" charset="0"/>
              </a:rPr>
              <a:t>blender, unreal engine 5, octane render, smooth,</a:t>
            </a:r>
            <a:endParaRPr lang="en-US" dirty="0">
              <a:effectLst/>
              <a:latin typeface="Helvetica Neue" panose="02000503000000020004" pitchFamily="2" charset="0"/>
            </a:endParaRPr>
          </a:p>
          <a:p>
            <a:r>
              <a:rPr lang="en-US" i="1" dirty="0">
                <a:effectLst/>
                <a:latin typeface="Helvetica Neue" panose="02000503000000020004" pitchFamily="2" charset="0"/>
              </a:rPr>
              <a:t>sharp focus”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2. Make your question sound smart, and ask for intelligence and expertise in the</a:t>
            </a:r>
            <a:endParaRPr lang="en-US" dirty="0">
              <a:effectLst/>
              <a:latin typeface="Helvetica Neue" panose="02000503000000020004" pitchFamily="2" charset="0"/>
            </a:endParaRPr>
          </a:p>
          <a:p>
            <a:r>
              <a:rPr lang="en-US" i="1" dirty="0">
                <a:effectLst/>
                <a:latin typeface="Helvetica Neue" panose="02000503000000020004" pitchFamily="2" charset="0"/>
              </a:rPr>
              <a:t>answer</a:t>
            </a:r>
            <a:endParaRPr lang="en-US" dirty="0">
              <a:effectLst/>
              <a:latin typeface="Helvetica Neue" panose="02000503000000020004" pitchFamily="2" charset="0"/>
            </a:endParaRPr>
          </a:p>
          <a:p>
            <a:r>
              <a:rPr lang="en-US" i="1" dirty="0">
                <a:effectLst/>
                <a:latin typeface="Helvetica Neue" panose="02000503000000020004" pitchFamily="2" charset="0"/>
              </a:rPr>
              <a:t>3. Ask for answers in the voice of various experts.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 ] who is a good scientist to use here?  Roy G Brower; Richard Light; Ivor Douglas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4. Ask for compare and contrast.</a:t>
            </a:r>
            <a:endParaRPr lang="en-US" dirty="0">
              <a:effectLst/>
              <a:latin typeface="Helvetica Neue" panose="02000503000000020004" pitchFamily="2" charset="0"/>
            </a:endParaRPr>
          </a:p>
          <a:p>
            <a:r>
              <a:rPr lang="en-US" i="1" dirty="0">
                <a:effectLst/>
                <a:latin typeface="Helvetica Neue" panose="02000503000000020004" pitchFamily="2" charset="0"/>
              </a:rPr>
              <a:t>5. Have it make lists</a:t>
            </a:r>
            <a:endParaRPr lang="en-US" dirty="0">
              <a:effectLst/>
              <a:latin typeface="Helvetica Neue" panose="02000503000000020004" pitchFamily="2" charset="0"/>
            </a:endParaRPr>
          </a:p>
          <a:p>
            <a:r>
              <a:rPr lang="en-US" i="1" dirty="0">
                <a:effectLst/>
                <a:latin typeface="Helvetica Neue" panose="02000503000000020004" pitchFamily="2" charset="0"/>
              </a:rPr>
              <a:t>6. Keep on asking lots of sequential questions on a particular topic.</a:t>
            </a:r>
            <a:endParaRPr lang="en-US" dirty="0">
              <a:effectLst/>
              <a:latin typeface="Helvetica Neue" panose="02000503000000020004" pitchFamily="2" charset="0"/>
            </a:endParaRPr>
          </a:p>
          <a:p>
            <a:r>
              <a:rPr lang="en-US" i="1" dirty="0">
                <a:effectLst/>
                <a:latin typeface="Helvetica Neue" panose="02000503000000020004" pitchFamily="2" charset="0"/>
              </a:rPr>
              <a:t>7. Ask it to summarize doctrines</a:t>
            </a:r>
            <a:endParaRPr lang="en-US" dirty="0">
              <a:effectLst/>
              <a:latin typeface="Helvetica Neue" panose="02000503000000020004" pitchFamily="2" charset="0"/>
            </a:endParaRPr>
          </a:p>
          <a:p>
            <a:r>
              <a:rPr lang="en-US" i="1" dirty="0">
                <a:effectLst/>
                <a:latin typeface="Helvetica Neue" panose="02000503000000020004" pitchFamily="2" charset="0"/>
              </a:rPr>
              <a:t>8. Ask it to vary the mode of presentation</a:t>
            </a:r>
            <a:endParaRPr lang="en-US" dirty="0">
              <a:effectLst/>
              <a:latin typeface="Helvetica Neue" panose="02000503000000020004" pitchFamily="2" charset="0"/>
            </a:endParaRPr>
          </a:p>
          <a:p>
            <a:r>
              <a:rPr lang="en-US" i="1" dirty="0">
                <a:effectLst/>
                <a:latin typeface="Helvetica Neue" panose="02000503000000020004" pitchFamily="2" charset="0"/>
              </a:rPr>
              <a:t>9. Use it to generate new ideas and hypotheses</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Give do’s and don’ts. </a:t>
            </a: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19</a:t>
            </a:fld>
            <a:endParaRPr lang="en-US"/>
          </a:p>
        </p:txBody>
      </p:sp>
    </p:spTree>
    <p:extLst>
      <p:ext uri="{BB962C8B-B14F-4D97-AF65-F5344CB8AC3E}">
        <p14:creationId xmlns:p14="http://schemas.microsoft.com/office/powerpoint/2010/main" val="239402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Large language models as a tool rather than an a replacement. And they are tools to take a particular skill set to use effectively.</a:t>
            </a:r>
          </a:p>
          <a:p>
            <a:r>
              <a:rPr lang="en-US" dirty="0">
                <a:effectLst/>
                <a:latin typeface="Helvetica Neue" panose="02000503000000020004" pitchFamily="2" charset="0"/>
              </a:rPr>
              <a:t>These are statistical models, and use mathematical methods. We should not anthropomorphize them, or I think about it as magic</a:t>
            </a:r>
          </a:p>
          <a:p>
            <a:endParaRPr lang="en-US" dirty="0"/>
          </a:p>
          <a:p>
            <a:endParaRPr lang="en-US" dirty="0"/>
          </a:p>
          <a:p>
            <a:r>
              <a:rPr lang="en-US" dirty="0"/>
              <a:t>Ersatz art. </a:t>
            </a:r>
          </a:p>
        </p:txBody>
      </p:sp>
      <p:sp>
        <p:nvSpPr>
          <p:cNvPr id="4" name="Slide Number Placeholder 3"/>
          <p:cNvSpPr>
            <a:spLocks noGrp="1"/>
          </p:cNvSpPr>
          <p:nvPr>
            <p:ph type="sldNum" sz="quarter" idx="5"/>
          </p:nvPr>
        </p:nvSpPr>
        <p:spPr/>
        <p:txBody>
          <a:bodyPr/>
          <a:lstStyle/>
          <a:p>
            <a:fld id="{C7DEF287-33D9-0E42-95C7-39177C7AD25C}" type="slidenum">
              <a:rPr lang="en-US" smtClean="0"/>
              <a:t>2</a:t>
            </a:fld>
            <a:endParaRPr lang="en-US"/>
          </a:p>
        </p:txBody>
      </p:sp>
    </p:spTree>
    <p:extLst>
      <p:ext uri="{BB962C8B-B14F-4D97-AF65-F5344CB8AC3E}">
        <p14:creationId xmlns:p14="http://schemas.microsoft.com/office/powerpoint/2010/main" val="478668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20</a:t>
            </a:fld>
            <a:endParaRPr lang="en-US"/>
          </a:p>
        </p:txBody>
      </p:sp>
    </p:spTree>
    <p:extLst>
      <p:ext uri="{BB962C8B-B14F-4D97-AF65-F5344CB8AC3E}">
        <p14:creationId xmlns:p14="http://schemas.microsoft.com/office/powerpoint/2010/main" val="1414107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21</a:t>
            </a:fld>
            <a:endParaRPr lang="en-US"/>
          </a:p>
        </p:txBody>
      </p:sp>
    </p:spTree>
    <p:extLst>
      <p:ext uri="{BB962C8B-B14F-4D97-AF65-F5344CB8AC3E}">
        <p14:creationId xmlns:p14="http://schemas.microsoft.com/office/powerpoint/2010/main" val="373267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22</a:t>
            </a:fld>
            <a:endParaRPr lang="en-US"/>
          </a:p>
        </p:txBody>
      </p:sp>
    </p:spTree>
    <p:extLst>
      <p:ext uri="{BB962C8B-B14F-4D97-AF65-F5344CB8AC3E}">
        <p14:creationId xmlns:p14="http://schemas.microsoft.com/office/powerpoint/2010/main" val="1461087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23</a:t>
            </a:fld>
            <a:endParaRPr lang="en-US"/>
          </a:p>
        </p:txBody>
      </p:sp>
    </p:spTree>
    <p:extLst>
      <p:ext uri="{BB962C8B-B14F-4D97-AF65-F5344CB8AC3E}">
        <p14:creationId xmlns:p14="http://schemas.microsoft.com/office/powerpoint/2010/main" val="357343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Beware: Policies</a:t>
            </a:r>
          </a:p>
          <a:p>
            <a:endParaRPr lang="en-US" dirty="0"/>
          </a:p>
          <a:p>
            <a:r>
              <a:rPr lang="en-US" dirty="0"/>
              <a:t>NIH</a:t>
            </a:r>
          </a:p>
          <a:p>
            <a:endParaRPr lang="en-US" dirty="0"/>
          </a:p>
          <a:p>
            <a:r>
              <a:rPr lang="en-US" dirty="0"/>
              <a:t>Journals</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b="1" dirty="0">
                <a:effectLst/>
                <a:latin typeface="Helvetica Neue" panose="02000503000000020004" pitchFamily="2" charset="0"/>
              </a:rPr>
              <a:t>Can you help me rewrite the paragraph and finish it by giving me 10 options for the entire paragraph in four professional styles? Make the styles and approaches different from each other, making them extremely well written.”</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effectLst/>
                <a:latin typeface="Helvetica Neue" panose="02000503000000020004" pitchFamily="2" charset="0"/>
              </a:rPr>
              <a:t>You are Ozymandias. You are going to help Ethan </a:t>
            </a:r>
            <a:r>
              <a:rPr lang="en-US" b="1" dirty="0" err="1">
                <a:effectLst/>
                <a:latin typeface="Helvetica Neue" panose="02000503000000020004" pitchFamily="2" charset="0"/>
              </a:rPr>
              <a:t>Mollick</a:t>
            </a:r>
            <a:r>
              <a:rPr lang="en-US" b="1" dirty="0">
                <a:effectLst/>
                <a:latin typeface="Helvetica Neue" panose="02000503000000020004" pitchFamily="2" charset="0"/>
              </a:rPr>
              <a:t> write a book chapter on using AI at work. Your job is to offer critical feedback to help improve the book. You speak in a pompous, self-important voice but are very helpful and focused on simplifying things. Here is the chapter so far. Introduce yourself.</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effectLst/>
                <a:latin typeface="Helvetica Neue" panose="02000503000000020004" pitchFamily="2" charset="0"/>
              </a:rPr>
              <a:t>[ ] make a writing feedback and writing simplification GPT</a:t>
            </a:r>
            <a:endParaRPr lang="en-US" dirty="0">
              <a:effectLst/>
              <a:latin typeface="Helvetica Neue" panose="02000503000000020004" pitchFamily="2" charset="0"/>
            </a:endParaRPr>
          </a:p>
          <a:p>
            <a:r>
              <a:rPr lang="en-US" dirty="0">
                <a:effectLst/>
                <a:latin typeface="Helvetica Neue" panose="02000503000000020004" pitchFamily="2" charset="0"/>
              </a:rPr>
              <a:t>***pdf’s of the elements of style? or similar?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what can GPTs do well?. Here’s a list, which we will refine in more detail</a:t>
            </a:r>
            <a:endParaRPr lang="en-US" dirty="0">
              <a:effectLst/>
              <a:latin typeface="Helvetica Neue" panose="02000503000000020004" pitchFamily="2" charset="0"/>
            </a:endParaRPr>
          </a:p>
          <a:p>
            <a:r>
              <a:rPr lang="en-US" i="1" dirty="0">
                <a:effectLst/>
                <a:latin typeface="Helvetica Neue" panose="02000503000000020004" pitchFamily="2" charset="0"/>
              </a:rPr>
              <a:t>below:</a:t>
            </a:r>
            <a:endParaRPr lang="en-US" dirty="0">
              <a:effectLst/>
              <a:latin typeface="Helvetica Neue" panose="02000503000000020004" pitchFamily="2" charset="0"/>
            </a:endParaRPr>
          </a:p>
          <a:p>
            <a:r>
              <a:rPr lang="en-US" i="1" dirty="0">
                <a:effectLst/>
                <a:latin typeface="Helvetica Neue" panose="02000503000000020004" pitchFamily="2" charset="0"/>
              </a:rPr>
              <a:t>● Read, transform and manipulate text</a:t>
            </a:r>
            <a:endParaRPr lang="en-US" dirty="0">
              <a:effectLst/>
              <a:latin typeface="Helvetica Neue" panose="02000503000000020004" pitchFamily="2" charset="0"/>
            </a:endParaRPr>
          </a:p>
          <a:p>
            <a:r>
              <a:rPr lang="en-US" i="1" dirty="0">
                <a:effectLst/>
                <a:latin typeface="Helvetica Neue" panose="02000503000000020004" pitchFamily="2" charset="0"/>
              </a:rPr>
              <a:t>● Improve writing</a:t>
            </a:r>
            <a:endParaRPr lang="en-US" dirty="0">
              <a:effectLst/>
              <a:latin typeface="Helvetica Neue" panose="02000503000000020004" pitchFamily="2" charset="0"/>
            </a:endParaRPr>
          </a:p>
          <a:p>
            <a:r>
              <a:rPr lang="en-US" i="1" dirty="0">
                <a:effectLst/>
                <a:latin typeface="Helvetica Neue" panose="02000503000000020004" pitchFamily="2" charset="0"/>
              </a:rPr>
              <a:t>● Improve coding</a:t>
            </a:r>
            <a:endParaRPr lang="en-US" dirty="0">
              <a:effectLst/>
              <a:latin typeface="Helvetica Neue" panose="02000503000000020004" pitchFamily="2" charset="0"/>
            </a:endParaRPr>
          </a:p>
          <a:p>
            <a:r>
              <a:rPr lang="en-US" i="1" dirty="0">
                <a:effectLst/>
                <a:latin typeface="Helvetica Neue" panose="02000503000000020004" pitchFamily="2" charset="0"/>
              </a:rPr>
              <a:t>● Summarize ideas</a:t>
            </a:r>
            <a:endParaRPr lang="en-US" dirty="0">
              <a:effectLst/>
              <a:latin typeface="Helvetica Neue" panose="02000503000000020004" pitchFamily="2" charset="0"/>
            </a:endParaRPr>
          </a:p>
          <a:p>
            <a:r>
              <a:rPr lang="en-US" i="1" dirty="0">
                <a:effectLst/>
                <a:latin typeface="Helvetica Neue" panose="02000503000000020004" pitchFamily="2" charset="0"/>
              </a:rPr>
              <a:t>● Answer analytical questions with short causal chains</a:t>
            </a:r>
            <a:endParaRPr lang="en-US" dirty="0">
              <a:effectLst/>
              <a:latin typeface="Helvetica Neue" panose="02000503000000020004" pitchFamily="2" charset="0"/>
            </a:endParaRPr>
          </a:p>
          <a:p>
            <a:r>
              <a:rPr lang="en-US" i="1" dirty="0">
                <a:effectLst/>
                <a:latin typeface="Helvetica Neue" panose="02000503000000020004" pitchFamily="2" charset="0"/>
              </a:rPr>
              <a:t>● Solve simple models</a:t>
            </a:r>
            <a:endParaRPr lang="en-US" dirty="0">
              <a:effectLst/>
              <a:latin typeface="Helvetica Neue" panose="02000503000000020004" pitchFamily="2" charset="0"/>
            </a:endParaRPr>
          </a:p>
          <a:p>
            <a:r>
              <a:rPr lang="en-US" i="1" dirty="0">
                <a:effectLst/>
                <a:latin typeface="Helvetica Neue" panose="02000503000000020004" pitchFamily="2" charset="0"/>
              </a:rPr>
              <a:t>● Write exams</a:t>
            </a:r>
            <a:endParaRPr lang="en-US" dirty="0">
              <a:effectLst/>
              <a:latin typeface="Helvetica Neue" panose="02000503000000020004" pitchFamily="2" charset="0"/>
            </a:endParaRPr>
          </a:p>
          <a:p>
            <a:r>
              <a:rPr lang="en-US" i="1" dirty="0">
                <a:effectLst/>
                <a:latin typeface="Helvetica Neue" panose="02000503000000020004" pitchFamily="2" charset="0"/>
              </a:rPr>
              <a:t>● Generate hypotheses and ideas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24</a:t>
            </a:fld>
            <a:endParaRPr lang="en-US"/>
          </a:p>
        </p:txBody>
      </p:sp>
    </p:spTree>
    <p:extLst>
      <p:ext uri="{BB962C8B-B14F-4D97-AF65-F5344CB8AC3E}">
        <p14:creationId xmlns:p14="http://schemas.microsoft.com/office/powerpoint/2010/main" val="109891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25</a:t>
            </a:fld>
            <a:endParaRPr lang="en-US"/>
          </a:p>
        </p:txBody>
      </p:sp>
    </p:spTree>
    <p:extLst>
      <p:ext uri="{BB962C8B-B14F-4D97-AF65-F5344CB8AC3E}">
        <p14:creationId xmlns:p14="http://schemas.microsoft.com/office/powerpoint/2010/main" val="125018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latin typeface="Helvetica Neue" panose="02000503000000020004" pitchFamily="2" charset="0"/>
              </a:rPr>
              <a:t>Thirunavukarasu</a:t>
            </a:r>
            <a:r>
              <a:rPr lang="en-US" dirty="0">
                <a:effectLst/>
                <a:latin typeface="Helvetica Neue" panose="02000503000000020004" pitchFamily="2" charset="0"/>
              </a:rPr>
              <a:t> AJ, Ting DSJ, </a:t>
            </a:r>
            <a:r>
              <a:rPr lang="en-US" dirty="0" err="1">
                <a:effectLst/>
                <a:latin typeface="Helvetica Neue" panose="02000503000000020004" pitchFamily="2" charset="0"/>
              </a:rPr>
              <a:t>Elangovan</a:t>
            </a:r>
            <a:r>
              <a:rPr lang="en-US" dirty="0">
                <a:effectLst/>
                <a:latin typeface="Helvetica Neue" panose="02000503000000020004" pitchFamily="2" charset="0"/>
              </a:rPr>
              <a:t> K, et al.  Large language models in medicine. </a:t>
            </a:r>
            <a:r>
              <a:rPr lang="en-US" i="1" dirty="0">
                <a:effectLst/>
                <a:latin typeface="Helvetica Neue" panose="02000503000000020004" pitchFamily="2" charset="0"/>
              </a:rPr>
              <a:t>Nat Med</a:t>
            </a:r>
            <a:r>
              <a:rPr lang="en-US" dirty="0">
                <a:effectLst/>
                <a:latin typeface="Helvetica Neue" panose="02000503000000020004" pitchFamily="2" charset="0"/>
              </a:rPr>
              <a:t>. 2023;29(8):1930-1940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https://</a:t>
            </a:r>
            <a:r>
              <a:rPr lang="en-US" dirty="0" err="1">
                <a:effectLst/>
                <a:latin typeface="Helvetica Neue" panose="02000503000000020004" pitchFamily="2" charset="0"/>
              </a:rPr>
              <a:t>academic.oup.com</a:t>
            </a:r>
            <a:r>
              <a:rPr lang="en-US" dirty="0">
                <a:effectLst/>
                <a:latin typeface="Helvetica Neue" panose="02000503000000020004" pitchFamily="2" charset="0"/>
              </a:rPr>
              <a:t>/</a:t>
            </a:r>
            <a:r>
              <a:rPr lang="en-US" dirty="0" err="1">
                <a:effectLst/>
                <a:latin typeface="Helvetica Neue" panose="02000503000000020004" pitchFamily="2" charset="0"/>
              </a:rPr>
              <a:t>eurheartj</a:t>
            </a:r>
            <a:r>
              <a:rPr lang="en-US" dirty="0">
                <a:effectLst/>
                <a:latin typeface="Helvetica Neue" panose="02000503000000020004" pitchFamily="2" charset="0"/>
              </a:rPr>
              <a:t>/article/45/5/332/7505599</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26</a:t>
            </a:fld>
            <a:endParaRPr lang="en-US"/>
          </a:p>
        </p:txBody>
      </p:sp>
    </p:spTree>
    <p:extLst>
      <p:ext uri="{BB962C8B-B14F-4D97-AF65-F5344CB8AC3E}">
        <p14:creationId xmlns:p14="http://schemas.microsoft.com/office/powerpoint/2010/main" val="231715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Supervised learning = predict answers which are labeled . </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a:t>
            </a:fld>
            <a:endParaRPr lang="en-US"/>
          </a:p>
        </p:txBody>
      </p:sp>
    </p:spTree>
    <p:extLst>
      <p:ext uri="{BB962C8B-B14F-4D97-AF65-F5344CB8AC3E}">
        <p14:creationId xmlns:p14="http://schemas.microsoft.com/office/powerpoint/2010/main" val="417779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highlight>
                  <a:srgbClr val="FFFFFF"/>
                </a:highlight>
                <a:latin typeface="Harding"/>
              </a:rPr>
              <a:t>https://</a:t>
            </a:r>
            <a:r>
              <a:rPr lang="en-US" b="0" i="0" dirty="0" err="1">
                <a:solidFill>
                  <a:srgbClr val="222222"/>
                </a:solidFill>
                <a:effectLst/>
                <a:highlight>
                  <a:srgbClr val="FFFFFF"/>
                </a:highlight>
                <a:latin typeface="Harding"/>
              </a:rPr>
              <a:t>mlu-explain.github.io</a:t>
            </a:r>
            <a:r>
              <a:rPr lang="en-US" b="0" i="0" dirty="0">
                <a:solidFill>
                  <a:srgbClr val="222222"/>
                </a:solidFill>
                <a:effectLst/>
                <a:highlight>
                  <a:srgbClr val="FFFFFF"/>
                </a:highlight>
                <a:latin typeface="Harding"/>
              </a:rPr>
              <a:t>/neural-networks/</a:t>
            </a:r>
          </a:p>
          <a:p>
            <a:endParaRPr lang="en-US" b="0" i="0" dirty="0">
              <a:solidFill>
                <a:srgbClr val="222222"/>
              </a:solidFill>
              <a:effectLst/>
              <a:highlight>
                <a:srgbClr val="FFFFFF"/>
              </a:highlight>
              <a:latin typeface="Harding"/>
            </a:endParaRPr>
          </a:p>
          <a:p>
            <a:r>
              <a:rPr lang="en-US" b="0" i="0" dirty="0">
                <a:solidFill>
                  <a:srgbClr val="222222"/>
                </a:solidFill>
                <a:effectLst/>
                <a:highlight>
                  <a:srgbClr val="FFFFFF"/>
                </a:highlight>
                <a:latin typeface="Harding"/>
              </a:rPr>
              <a:t>Neural network: computing systems inspired by biological neural networks, comprising ‘</a:t>
            </a:r>
            <a:r>
              <a:rPr lang="en-US" b="0" i="0" dirty="0" err="1">
                <a:solidFill>
                  <a:srgbClr val="222222"/>
                </a:solidFill>
                <a:effectLst/>
                <a:highlight>
                  <a:srgbClr val="FFFFFF"/>
                </a:highlight>
                <a:latin typeface="Harding"/>
              </a:rPr>
              <a:t>perceptrons</a:t>
            </a:r>
            <a:r>
              <a:rPr lang="en-US" b="0" i="0" dirty="0">
                <a:solidFill>
                  <a:srgbClr val="222222"/>
                </a:solidFill>
                <a:effectLst/>
                <a:highlight>
                  <a:srgbClr val="FFFFFF"/>
                </a:highlight>
                <a:latin typeface="Harding"/>
              </a:rPr>
              <a:t>’ (nodes), usually arranged in layers, communicating with one another and performing transformations upon input data.</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b="0" i="0" dirty="0">
                <a:solidFill>
                  <a:srgbClr val="222222"/>
                </a:solidFill>
                <a:effectLst/>
                <a:highlight>
                  <a:srgbClr val="FFFFFF"/>
                </a:highlight>
                <a:latin typeface="Harding"/>
              </a:rPr>
              <a:t>Parameter: a variable within a machine learning model that is tuned — usually automatically — during training to maximize performance. In deep learning, parameters are the ‘weights’ or data transforming functions comprising neural network nodes.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Neural networks -&gt; Convolutional neural networks and recurrent neural networks -&gt; Transformers.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Feed forward network?</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Neural networks were good because you can use GPUs (several calculations simultaneously) - this is why NVIDIA went from a company only video game nerds cared about to one of the major global players.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However - they don’t do well with context/references that are not nearby in the text - which is where transformers come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Montserrat" panose="020F0502020204030204" pitchFamily="34" charset="0"/>
              </a:rPr>
              <a:t>Neural networks:</a:t>
            </a:r>
            <a:r>
              <a:rPr lang="en-US" b="0" i="0" dirty="0">
                <a:solidFill>
                  <a:srgbClr val="333333"/>
                </a:solidFill>
                <a:effectLst/>
                <a:highlight>
                  <a:srgbClr val="FFFFFF"/>
                </a:highlight>
                <a:latin typeface="Montserrat" pitchFamily="2" charset="77"/>
              </a:rPr>
              <a:t> Systems inspired by the neuronal connections in the brain that are capable of learning, recognizing patterns, and making predictions on tasks without explicit programming. They are the building blocks of many modern machine-learning (deep-learning) algorithms.</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4</a:t>
            </a:fld>
            <a:endParaRPr lang="en-US"/>
          </a:p>
        </p:txBody>
      </p:sp>
    </p:spTree>
    <p:extLst>
      <p:ext uri="{BB962C8B-B14F-4D97-AF65-F5344CB8AC3E}">
        <p14:creationId xmlns:p14="http://schemas.microsoft.com/office/powerpoint/2010/main" val="322683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Very good explainer: https://</a:t>
            </a:r>
            <a:r>
              <a:rPr lang="en-US" dirty="0" err="1">
                <a:effectLst/>
                <a:latin typeface="Helvetica Neue" panose="02000503000000020004" pitchFamily="2" charset="0"/>
              </a:rPr>
              <a:t>writings.stephenwolfram.com</a:t>
            </a:r>
            <a:r>
              <a:rPr lang="en-US" dirty="0">
                <a:effectLst/>
                <a:latin typeface="Helvetica Neue" panose="02000503000000020004" pitchFamily="2" charset="0"/>
              </a:rPr>
              <a:t>/2023/02/what-is-</a:t>
            </a:r>
            <a:r>
              <a:rPr lang="en-US" dirty="0" err="1">
                <a:effectLst/>
                <a:latin typeface="Helvetica Neue" panose="02000503000000020004" pitchFamily="2" charset="0"/>
              </a:rPr>
              <a:t>chatgpt</a:t>
            </a:r>
            <a:r>
              <a:rPr lang="en-US" dirty="0">
                <a:effectLst/>
                <a:latin typeface="Helvetica Neue" panose="02000503000000020004" pitchFamily="2" charset="0"/>
              </a:rPr>
              <a:t>-doing-and-why-does-it-work/</a:t>
            </a:r>
          </a:p>
          <a:p>
            <a:r>
              <a:rPr lang="en-US" dirty="0"/>
              <a:t>[source of images above]</a:t>
            </a:r>
          </a:p>
          <a:p>
            <a:endParaRPr lang="en-US" dirty="0"/>
          </a:p>
          <a:p>
            <a:r>
              <a:rPr lang="en-US" dirty="0"/>
              <a:t>Another explainer https://</a:t>
            </a:r>
            <a:r>
              <a:rPr lang="en-US" dirty="0" err="1"/>
              <a:t>stackoverflow.blog</a:t>
            </a:r>
            <a:r>
              <a:rPr lang="en-US" dirty="0"/>
              <a:t>/2023/11/09/an-intuitive-introduction-to-text-embeddings/?</a:t>
            </a:r>
            <a:r>
              <a:rPr lang="en-US" dirty="0" err="1"/>
              <a:t>utm_medium</a:t>
            </a:r>
            <a:r>
              <a:rPr lang="en-US" dirty="0"/>
              <a:t>=</a:t>
            </a:r>
            <a:r>
              <a:rPr lang="en-US" dirty="0" err="1"/>
              <a:t>email&amp;utm_source</a:t>
            </a:r>
            <a:r>
              <a:rPr lang="en-US" dirty="0"/>
              <a:t>=</a:t>
            </a:r>
            <a:r>
              <a:rPr lang="en-US" dirty="0" err="1"/>
              <a:t>substack</a:t>
            </a:r>
            <a:r>
              <a:rPr lang="en-US" dirty="0"/>
              <a:t> </a:t>
            </a:r>
          </a:p>
          <a:p>
            <a:endParaRPr lang="en-US" dirty="0"/>
          </a:p>
          <a:p>
            <a:r>
              <a:rPr lang="en-US" b="0" i="0" dirty="0">
                <a:solidFill>
                  <a:srgbClr val="222222"/>
                </a:solidFill>
                <a:effectLst/>
                <a:highlight>
                  <a:srgbClr val="FFFFFF"/>
                </a:highlight>
                <a:latin typeface="Georgia" panose="02040502050405020303" pitchFamily="18" charset="0"/>
              </a:rPr>
              <a:t>Strictly, ChatGPT does not deal with words, but </a:t>
            </a:r>
            <a:r>
              <a:rPr lang="en-US" b="0" i="0" u="none" strike="noStrike" dirty="0">
                <a:solidFill>
                  <a:srgbClr val="19749A"/>
                </a:solidFill>
                <a:effectLst/>
                <a:highlight>
                  <a:srgbClr val="FFFFFF"/>
                </a:highlight>
                <a:latin typeface="Georgia" panose="02040502050405020303" pitchFamily="18" charset="0"/>
                <a:hlinkClick r:id="rId3"/>
              </a:rPr>
              <a:t>rather with “tokens”</a:t>
            </a:r>
            <a:r>
              <a:rPr lang="en-US" b="0" i="0" dirty="0">
                <a:solidFill>
                  <a:srgbClr val="222222"/>
                </a:solidFill>
                <a:effectLst/>
                <a:highlight>
                  <a:srgbClr val="FFFFFF"/>
                </a:highlight>
                <a:latin typeface="Georgia" panose="02040502050405020303" pitchFamily="18" charset="0"/>
              </a:rPr>
              <a:t>—convenient linguistic units that might be whole words, or might just be pieces like “pre” or “</a:t>
            </a:r>
            <a:r>
              <a:rPr lang="en-US" b="0" i="0" dirty="0" err="1">
                <a:solidFill>
                  <a:srgbClr val="222222"/>
                </a:solidFill>
                <a:effectLst/>
                <a:highlight>
                  <a:srgbClr val="FFFFFF"/>
                </a:highlight>
                <a:latin typeface="Georgia" panose="02040502050405020303" pitchFamily="18" charset="0"/>
              </a:rPr>
              <a:t>ing</a:t>
            </a:r>
            <a:r>
              <a:rPr lang="en-US" b="0" i="0" dirty="0">
                <a:solidFill>
                  <a:srgbClr val="222222"/>
                </a:solidFill>
                <a:effectLst/>
                <a:highlight>
                  <a:srgbClr val="FFFFFF"/>
                </a:highlight>
                <a:latin typeface="Georgia" panose="02040502050405020303" pitchFamily="18" charset="0"/>
              </a:rPr>
              <a:t>” or “</a:t>
            </a:r>
            <a:r>
              <a:rPr lang="en-US" b="0" i="0" dirty="0" err="1">
                <a:solidFill>
                  <a:srgbClr val="222222"/>
                </a:solidFill>
                <a:effectLst/>
                <a:highlight>
                  <a:srgbClr val="FFFFFF"/>
                </a:highlight>
                <a:latin typeface="Georgia" panose="02040502050405020303" pitchFamily="18" charset="0"/>
              </a:rPr>
              <a:t>ized</a:t>
            </a:r>
            <a:r>
              <a:rPr lang="en-US" b="0" i="0" dirty="0">
                <a:solidFill>
                  <a:srgbClr val="222222"/>
                </a:solidFill>
                <a:effectLst/>
                <a:highlight>
                  <a:srgbClr val="FFFFFF"/>
                </a:highlight>
                <a:latin typeface="Georgia" panose="02040502050405020303" pitchFamily="18" charset="0"/>
              </a:rPr>
              <a:t>”. Working with tokens makes it easier for ChatGPT to handle rare, compound and non-English words, and, sometimes, for better or worse, to invent new words.</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5</a:t>
            </a:fld>
            <a:endParaRPr lang="en-US"/>
          </a:p>
        </p:txBody>
      </p:sp>
    </p:spTree>
    <p:extLst>
      <p:ext uri="{BB962C8B-B14F-4D97-AF65-F5344CB8AC3E}">
        <p14:creationId xmlns:p14="http://schemas.microsoft.com/office/powerpoint/2010/main" val="266875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LLM - feed forward neural network = basically google n-grams (old idea) </a:t>
            </a:r>
          </a:p>
          <a:p>
            <a:r>
              <a:rPr lang="en-US" dirty="0">
                <a:effectLst/>
                <a:latin typeface="Helvetica Neue" panose="02000503000000020004" pitchFamily="2" charset="0"/>
              </a:rPr>
              <a:t>+Add Self-attention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Montserrat" pitchFamily="2" charset="77"/>
              </a:rPr>
              <a:t>Attention:</a:t>
            </a:r>
            <a:r>
              <a:rPr lang="en-US" b="0" i="0" dirty="0">
                <a:solidFill>
                  <a:srgbClr val="333333"/>
                </a:solidFill>
                <a:effectLst/>
                <a:highlight>
                  <a:srgbClr val="FFFFFF"/>
                </a:highlight>
                <a:latin typeface="Montserrat" pitchFamily="2" charset="77"/>
              </a:rPr>
              <a:t> A mechanism within the Transformer architecture that enables the differential weighting mentioned above.</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AFAFA"/>
                </a:highlight>
                <a:latin typeface="Montserrat" pitchFamily="2" charset="77"/>
              </a:rPr>
              <a:t>Akin to how a physician identifies important details of a patient's case while ignoring extraneous information, this mechanism enables LLMs to “learn” important relationships between words while ignoring irrelevant information.</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Transformer: A deep-learning model architecture that relies on self-attention mechanisms by differentially weighting the importance of each part of the model’s input. This makes it particularly useful for language tasks.</a:t>
            </a:r>
          </a:p>
          <a:p>
            <a:endParaRPr lang="en-US" dirty="0"/>
          </a:p>
          <a:p>
            <a:r>
              <a:rPr lang="en-US" dirty="0">
                <a:effectLst/>
                <a:latin typeface="Helvetica Neue" panose="02000503000000020004" pitchFamily="2" charset="0"/>
              </a:rPr>
              <a:t>(title is currently some phenol reagent paper that has 300k citations from the 1970s… trajectories will cross)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err="1">
                <a:effectLst/>
                <a:latin typeface="Helvetica Neue" panose="02000503000000020004" pitchFamily="2" charset="0"/>
              </a:rPr>
              <a:t>NeurIPS</a:t>
            </a:r>
            <a:r>
              <a:rPr lang="en-US" dirty="0">
                <a:effectLst/>
                <a:latin typeface="Helvetica Neue" panose="02000503000000020004" pitchFamily="2" charset="0"/>
              </a:rPr>
              <a:t> conference paper! 5 years, 100K+ citations. </a:t>
            </a:r>
          </a:p>
          <a:p>
            <a:r>
              <a:rPr lang="en-US" dirty="0">
                <a:effectLst/>
                <a:latin typeface="Helvetica Neue" panose="02000503000000020004" pitchFamily="2" charset="0"/>
              </a:rPr>
              <a:t>(to be fair </a:t>
            </a:r>
            <a:r>
              <a:rPr lang="en-US" dirty="0" err="1">
                <a:effectLst/>
                <a:latin typeface="Helvetica Neue" panose="02000503000000020004" pitchFamily="2" charset="0"/>
              </a:rPr>
              <a:t>NeurIPS</a:t>
            </a:r>
            <a:r>
              <a:rPr lang="en-US" dirty="0">
                <a:effectLst/>
                <a:latin typeface="Helvetica Neue" panose="02000503000000020004" pitchFamily="2" charset="0"/>
              </a:rPr>
              <a:t> has a higher impact factor than JAMA…)</a:t>
            </a:r>
          </a:p>
          <a:p>
            <a:endParaRPr lang="en-US" dirty="0"/>
          </a:p>
          <a:p>
            <a:endParaRPr lang="en-US" dirty="0"/>
          </a:p>
          <a:p>
            <a:pPr algn="l"/>
            <a:r>
              <a:rPr lang="en-US" b="0" i="0" dirty="0">
                <a:solidFill>
                  <a:srgbClr val="202122"/>
                </a:solidFill>
                <a:effectLst/>
                <a:highlight>
                  <a:srgbClr val="FFFFFF"/>
                </a:highlight>
                <a:latin typeface="Arial" panose="020B0604020202020204" pitchFamily="34" charset="0"/>
              </a:rPr>
              <a:t>"</a:t>
            </a:r>
            <a:r>
              <a:rPr lang="en-US" b="1" i="0" dirty="0">
                <a:solidFill>
                  <a:srgbClr val="202122"/>
                </a:solidFill>
                <a:effectLst/>
                <a:highlight>
                  <a:srgbClr val="FFFFFF"/>
                </a:highlight>
                <a:latin typeface="Arial" panose="020B0604020202020204" pitchFamily="34" charset="0"/>
              </a:rPr>
              <a:t>Attention Is All You Need</a:t>
            </a:r>
            <a:r>
              <a:rPr lang="en-US" b="0" i="0" dirty="0">
                <a:solidFill>
                  <a:srgbClr val="202122"/>
                </a:solidFill>
                <a:effectLst/>
                <a:highlight>
                  <a:srgbClr val="FFFFFF"/>
                </a:highlight>
                <a:latin typeface="Arial" panose="020B0604020202020204" pitchFamily="34" charset="0"/>
              </a:rPr>
              <a:t>" is a landmark</a:t>
            </a:r>
            <a:r>
              <a:rPr lang="en-US" b="0" i="0" u="none" strike="noStrike" baseline="30000" dirty="0">
                <a:solidFill>
                  <a:srgbClr val="202122"/>
                </a:solidFill>
                <a:effectLst/>
                <a:highlight>
                  <a:srgbClr val="FFFFFF"/>
                </a:highlight>
                <a:latin typeface="Arial" panose="020B0604020202020204" pitchFamily="34" charset="0"/>
                <a:hlinkClick r:id="rId3"/>
              </a:rPr>
              <a:t>[1]</a:t>
            </a:r>
            <a:r>
              <a:rPr lang="en-US" b="0" i="0" u="none" strike="noStrike" baseline="30000" dirty="0">
                <a:solidFill>
                  <a:srgbClr val="202122"/>
                </a:solidFill>
                <a:effectLst/>
                <a:highlight>
                  <a:srgbClr val="FFFFFF"/>
                </a:highlight>
                <a:latin typeface="Arial" panose="020B0604020202020204" pitchFamily="34" charset="0"/>
                <a:hlinkClick r:id="rId4"/>
              </a:rPr>
              <a:t>[2]</a:t>
            </a:r>
            <a:r>
              <a:rPr lang="en-US" b="0" i="0" dirty="0">
                <a:solidFill>
                  <a:srgbClr val="202122"/>
                </a:solidFill>
                <a:effectLst/>
                <a:highlight>
                  <a:srgbClr val="FFFFFF"/>
                </a:highlight>
                <a:latin typeface="Arial" panose="020B0604020202020204" pitchFamily="34" charset="0"/>
              </a:rPr>
              <a:t> 2017 </a:t>
            </a:r>
            <a:r>
              <a:rPr lang="en-US" b="0" i="0" u="none" strike="noStrike" dirty="0">
                <a:solidFill>
                  <a:srgbClr val="202122"/>
                </a:solidFill>
                <a:effectLst/>
                <a:highlight>
                  <a:srgbClr val="FFFFFF"/>
                </a:highlight>
                <a:latin typeface="Arial" panose="020B0604020202020204" pitchFamily="34" charset="0"/>
                <a:hlinkClick r:id="rId5" tooltip="Academic publishing"/>
              </a:rPr>
              <a:t>research paper</a:t>
            </a:r>
            <a:r>
              <a:rPr lang="en-US" b="0" i="0" dirty="0">
                <a:solidFill>
                  <a:srgbClr val="202122"/>
                </a:solidFill>
                <a:effectLst/>
                <a:highlight>
                  <a:srgbClr val="FFFFFF"/>
                </a:highlight>
                <a:latin typeface="Arial" panose="020B0604020202020204" pitchFamily="34" charset="0"/>
              </a:rPr>
              <a:t> authored by eight scientists working at Google, responsible for expanding 2014 </a:t>
            </a:r>
            <a:r>
              <a:rPr lang="en-US" b="0" i="0" u="none" strike="noStrike" dirty="0">
                <a:solidFill>
                  <a:srgbClr val="202122"/>
                </a:solidFill>
                <a:effectLst/>
                <a:highlight>
                  <a:srgbClr val="FFFFFF"/>
                </a:highlight>
                <a:latin typeface="Arial" panose="020B0604020202020204" pitchFamily="34" charset="0"/>
                <a:hlinkClick r:id="rId6" tooltip="Attention mechanisms"/>
              </a:rPr>
              <a:t>attention mechanisms</a:t>
            </a:r>
            <a:r>
              <a:rPr lang="en-US" b="0" i="0" dirty="0">
                <a:solidFill>
                  <a:srgbClr val="202122"/>
                </a:solidFill>
                <a:effectLst/>
                <a:highlight>
                  <a:srgbClr val="FFFFFF"/>
                </a:highlight>
                <a:latin typeface="Arial" panose="020B0604020202020204" pitchFamily="34" charset="0"/>
              </a:rPr>
              <a:t> proposed by </a:t>
            </a:r>
            <a:r>
              <a:rPr lang="en-US" b="0" i="0" dirty="0" err="1">
                <a:solidFill>
                  <a:srgbClr val="202122"/>
                </a:solidFill>
                <a:effectLst/>
                <a:highlight>
                  <a:srgbClr val="FFFFFF"/>
                </a:highlight>
                <a:latin typeface="Arial" panose="020B0604020202020204" pitchFamily="34" charset="0"/>
              </a:rPr>
              <a:t>Bahdanau</a:t>
            </a:r>
            <a:r>
              <a:rPr lang="en-US" b="0" i="0" dirty="0">
                <a:solidFill>
                  <a:srgbClr val="202122"/>
                </a:solidFill>
                <a:effectLst/>
                <a:highlight>
                  <a:srgbClr val="FFFFFF"/>
                </a:highlight>
                <a:latin typeface="Arial" panose="020B0604020202020204" pitchFamily="34" charset="0"/>
              </a:rPr>
              <a:t> </a:t>
            </a:r>
            <a:r>
              <a:rPr lang="en-US" b="0" i="1" dirty="0">
                <a:solidFill>
                  <a:srgbClr val="202122"/>
                </a:solidFill>
                <a:effectLst/>
                <a:highlight>
                  <a:srgbClr val="FFFFFF"/>
                </a:highlight>
                <a:latin typeface="Arial" panose="020B0604020202020204" pitchFamily="34" charset="0"/>
              </a:rPr>
              <a:t>et al.</a:t>
            </a:r>
            <a:r>
              <a:rPr lang="en-US" b="0" i="0" dirty="0">
                <a:solidFill>
                  <a:srgbClr val="202122"/>
                </a:solidFill>
                <a:effectLst/>
                <a:highlight>
                  <a:srgbClr val="FFFFFF"/>
                </a:highlight>
                <a:latin typeface="Arial" panose="020B0604020202020204" pitchFamily="34" charset="0"/>
              </a:rPr>
              <a:t> into a new </a:t>
            </a:r>
            <a:r>
              <a:rPr lang="en-US" b="0" i="0" u="none" strike="noStrike" dirty="0">
                <a:solidFill>
                  <a:srgbClr val="202122"/>
                </a:solidFill>
                <a:effectLst/>
                <a:highlight>
                  <a:srgbClr val="FFFFFF"/>
                </a:highlight>
                <a:latin typeface="Arial" panose="020B0604020202020204" pitchFamily="34" charset="0"/>
                <a:hlinkClick r:id="rId7" tooltip="Deep learning"/>
              </a:rPr>
              <a:t>deep learning</a:t>
            </a:r>
            <a:r>
              <a:rPr lang="en-US" b="0" i="0" dirty="0">
                <a:solidFill>
                  <a:srgbClr val="202122"/>
                </a:solidFill>
                <a:effectLst/>
                <a:highlight>
                  <a:srgbClr val="FFFFFF"/>
                </a:highlight>
                <a:latin typeface="Arial" panose="020B0604020202020204" pitchFamily="34" charset="0"/>
              </a:rPr>
              <a:t> architecture known as the </a:t>
            </a:r>
            <a:r>
              <a:rPr lang="en-US" b="0" i="0" u="none" strike="noStrike" dirty="0">
                <a:solidFill>
                  <a:srgbClr val="202122"/>
                </a:solidFill>
                <a:effectLst/>
                <a:highlight>
                  <a:srgbClr val="FFFFFF"/>
                </a:highlight>
                <a:latin typeface="Arial" panose="020B0604020202020204" pitchFamily="34" charset="0"/>
                <a:hlinkClick r:id="rId8" tooltip="Transformer (machine learning model)"/>
              </a:rPr>
              <a:t>transformer</a:t>
            </a:r>
            <a:r>
              <a:rPr lang="en-US" b="0" i="0" dirty="0">
                <a:solidFill>
                  <a:srgbClr val="202122"/>
                </a:solidFill>
                <a:effectLst/>
                <a:highlight>
                  <a:srgbClr val="FFFFFF"/>
                </a:highlight>
                <a:latin typeface="Arial" panose="020B0604020202020204" pitchFamily="34" charset="0"/>
              </a:rPr>
              <a:t>. The paper is considered by some to be a founding document for modern </a:t>
            </a:r>
            <a:r>
              <a:rPr lang="en-US" b="0" i="0" u="none" strike="noStrike" dirty="0">
                <a:solidFill>
                  <a:srgbClr val="202122"/>
                </a:solidFill>
                <a:effectLst/>
                <a:highlight>
                  <a:srgbClr val="FFFFFF"/>
                </a:highlight>
                <a:latin typeface="Arial" panose="020B0604020202020204" pitchFamily="34" charset="0"/>
                <a:hlinkClick r:id="rId9" tooltip="Artificial intelligence"/>
              </a:rPr>
              <a:t>artificial intelligence</a:t>
            </a:r>
            <a:r>
              <a:rPr lang="en-US" b="0" i="0" dirty="0">
                <a:solidFill>
                  <a:srgbClr val="202122"/>
                </a:solidFill>
                <a:effectLst/>
                <a:highlight>
                  <a:srgbClr val="FFFFFF"/>
                </a:highlight>
                <a:latin typeface="Arial" panose="020B0604020202020204" pitchFamily="34" charset="0"/>
              </a:rPr>
              <a:t>, as transformers became the main architecture of </a:t>
            </a:r>
            <a:r>
              <a:rPr lang="en-US" b="0" i="0" u="none" strike="noStrike" dirty="0">
                <a:solidFill>
                  <a:srgbClr val="202122"/>
                </a:solidFill>
                <a:effectLst/>
                <a:highlight>
                  <a:srgbClr val="FFFFFF"/>
                </a:highlight>
                <a:latin typeface="Arial" panose="020B0604020202020204" pitchFamily="34" charset="0"/>
                <a:hlinkClick r:id="rId10" tooltip="Large language model"/>
              </a:rPr>
              <a:t>large language models</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11"/>
              </a:rPr>
              <a:t>[3]</a:t>
            </a:r>
            <a:r>
              <a:rPr lang="en-US" b="0" i="0" u="none" strike="noStrike" baseline="30000" dirty="0">
                <a:solidFill>
                  <a:srgbClr val="202122"/>
                </a:solidFill>
                <a:effectLst/>
                <a:highlight>
                  <a:srgbClr val="FFFFFF"/>
                </a:highlight>
                <a:latin typeface="Arial" panose="020B0604020202020204" pitchFamily="34" charset="0"/>
                <a:hlinkClick r:id="rId12"/>
              </a:rPr>
              <a:t>[4]</a:t>
            </a:r>
            <a:r>
              <a:rPr lang="en-US" b="0" i="0" dirty="0">
                <a:solidFill>
                  <a:srgbClr val="202122"/>
                </a:solidFill>
                <a:effectLst/>
                <a:highlight>
                  <a:srgbClr val="FFFFFF"/>
                </a:highlight>
                <a:latin typeface="Arial" panose="020B0604020202020204" pitchFamily="34" charset="0"/>
              </a:rPr>
              <a:t> At the time, the focus of the research was on improving </a:t>
            </a:r>
            <a:r>
              <a:rPr lang="en-US" b="0" i="0" u="none" strike="noStrike" dirty="0">
                <a:solidFill>
                  <a:srgbClr val="202122"/>
                </a:solidFill>
                <a:effectLst/>
                <a:highlight>
                  <a:srgbClr val="FFFFFF"/>
                </a:highlight>
                <a:latin typeface="Arial" panose="020B0604020202020204" pitchFamily="34" charset="0"/>
                <a:hlinkClick r:id="rId13" tooltip="Seq2seq"/>
              </a:rPr>
              <a:t>Seq2seq</a:t>
            </a:r>
            <a:r>
              <a:rPr lang="en-US" b="0" i="0" dirty="0">
                <a:solidFill>
                  <a:srgbClr val="202122"/>
                </a:solidFill>
                <a:effectLst/>
                <a:highlight>
                  <a:srgbClr val="FFFFFF"/>
                </a:highlight>
                <a:latin typeface="Arial" panose="020B0604020202020204" pitchFamily="34" charset="0"/>
              </a:rPr>
              <a:t> techniques for </a:t>
            </a:r>
            <a:r>
              <a:rPr lang="en-US" b="0" i="0" u="none" strike="noStrike" dirty="0">
                <a:solidFill>
                  <a:srgbClr val="202122"/>
                </a:solidFill>
                <a:effectLst/>
                <a:highlight>
                  <a:srgbClr val="FFFFFF"/>
                </a:highlight>
                <a:latin typeface="Arial" panose="020B0604020202020204" pitchFamily="34" charset="0"/>
                <a:hlinkClick r:id="rId14" tooltip="Machine translation"/>
              </a:rPr>
              <a:t>machine translation</a:t>
            </a:r>
            <a:r>
              <a:rPr lang="en-US" b="0" i="0" dirty="0">
                <a:solidFill>
                  <a:srgbClr val="202122"/>
                </a:solidFill>
                <a:effectLst/>
                <a:highlight>
                  <a:srgbClr val="FFFFFF"/>
                </a:highlight>
                <a:latin typeface="Arial" panose="020B0604020202020204" pitchFamily="34" charset="0"/>
              </a:rPr>
              <a:t>, but even in their paper the authors saw the potential for other tasks like </a:t>
            </a:r>
            <a:r>
              <a:rPr lang="en-US" b="0" i="0" u="none" strike="noStrike" dirty="0">
                <a:solidFill>
                  <a:srgbClr val="202122"/>
                </a:solidFill>
                <a:effectLst/>
                <a:highlight>
                  <a:srgbClr val="FFFFFF"/>
                </a:highlight>
                <a:latin typeface="Arial" panose="020B0604020202020204" pitchFamily="34" charset="0"/>
                <a:hlinkClick r:id="rId15" tooltip="Question answering"/>
              </a:rPr>
              <a:t>question answering</a:t>
            </a:r>
            <a:r>
              <a:rPr lang="en-US" b="0" i="0" dirty="0">
                <a:solidFill>
                  <a:srgbClr val="202122"/>
                </a:solidFill>
                <a:effectLst/>
                <a:highlight>
                  <a:srgbClr val="FFFFFF"/>
                </a:highlight>
                <a:latin typeface="Arial" panose="020B0604020202020204" pitchFamily="34" charset="0"/>
              </a:rPr>
              <a:t> and for what is now called </a:t>
            </a:r>
            <a:r>
              <a:rPr lang="en-US" b="0" i="0" u="none" strike="noStrike" dirty="0">
                <a:solidFill>
                  <a:srgbClr val="202122"/>
                </a:solidFill>
                <a:effectLst/>
                <a:highlight>
                  <a:srgbClr val="FFFFFF"/>
                </a:highlight>
                <a:latin typeface="Arial" panose="020B0604020202020204" pitchFamily="34" charset="0"/>
                <a:hlinkClick r:id="rId16" tooltip="Generative artificial intelligence"/>
              </a:rPr>
              <a:t>multimodal Generative AI</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17"/>
              </a:rPr>
              <a:t>[5]</a:t>
            </a:r>
            <a:endParaRPr lang="en-US" b="0" i="0"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The paper's title is a reference to the song "</a:t>
            </a:r>
            <a:r>
              <a:rPr lang="en-US" b="0" i="0" u="none" strike="noStrike" dirty="0">
                <a:solidFill>
                  <a:srgbClr val="202122"/>
                </a:solidFill>
                <a:effectLst/>
                <a:highlight>
                  <a:srgbClr val="FFFFFF"/>
                </a:highlight>
                <a:latin typeface="Arial" panose="020B0604020202020204" pitchFamily="34" charset="0"/>
                <a:hlinkClick r:id="rId18" tooltip="All You Need Is Love"/>
              </a:rPr>
              <a:t>All You Need Is Love</a:t>
            </a:r>
            <a:r>
              <a:rPr lang="en-US" b="0" i="0" dirty="0">
                <a:solidFill>
                  <a:srgbClr val="202122"/>
                </a:solidFill>
                <a:effectLst/>
                <a:highlight>
                  <a:srgbClr val="FFFFFF"/>
                </a:highlight>
                <a:latin typeface="Arial" panose="020B0604020202020204" pitchFamily="34" charset="0"/>
              </a:rPr>
              <a:t>" by </a:t>
            </a:r>
            <a:r>
              <a:rPr lang="en-US" b="0" i="0" u="none" strike="noStrike" dirty="0">
                <a:solidFill>
                  <a:srgbClr val="202122"/>
                </a:solidFill>
                <a:effectLst/>
                <a:highlight>
                  <a:srgbClr val="FFFFFF"/>
                </a:highlight>
                <a:latin typeface="Arial" panose="020B0604020202020204" pitchFamily="34" charset="0"/>
                <a:hlinkClick r:id="rId19" tooltip="The Beatles"/>
              </a:rPr>
              <a:t>the Beatles</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20"/>
              </a:rPr>
              <a:t>[6]</a:t>
            </a:r>
            <a:endParaRPr lang="en-US" b="0" i="0"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As of 2024, the paper has been cited more than 100,000 times.</a:t>
            </a:r>
            <a:r>
              <a:rPr lang="en-US" b="0" i="0" u="none" strike="noStrike" baseline="30000" dirty="0">
                <a:solidFill>
                  <a:srgbClr val="202122"/>
                </a:solidFill>
                <a:effectLst/>
                <a:highlight>
                  <a:srgbClr val="FFFFFF"/>
                </a:highlight>
                <a:latin typeface="Arial" panose="020B0604020202020204" pitchFamily="34" charset="0"/>
                <a:hlinkClick r:id="rId21"/>
              </a:rPr>
              <a:t>[7]</a:t>
            </a:r>
            <a:endParaRPr lang="en-US" b="0" i="0" dirty="0">
              <a:solidFill>
                <a:srgbClr val="202122"/>
              </a:solidFill>
              <a:effectLst/>
              <a:highlight>
                <a:srgbClr val="FFFFFF"/>
              </a:highlight>
              <a:latin typeface="Arial" panose="020B0604020202020204" pitchFamily="34" charset="0"/>
            </a:endParaRPr>
          </a:p>
          <a:p>
            <a:endParaRPr lang="en-US" dirty="0"/>
          </a:p>
          <a:p>
            <a:endParaRPr lang="en-US" dirty="0"/>
          </a:p>
          <a:p>
            <a:r>
              <a:rPr lang="en-US" b="0" i="0" dirty="0">
                <a:solidFill>
                  <a:srgbClr val="222222"/>
                </a:solidFill>
                <a:effectLst/>
                <a:highlight>
                  <a:srgbClr val="FFFFFF"/>
                </a:highlight>
                <a:latin typeface="Harding"/>
              </a:rPr>
              <a:t>Deep learning: a variant of machine learning involving neural networks with multiple layers of processing ‘</a:t>
            </a:r>
            <a:r>
              <a:rPr lang="en-US" b="0" i="0" dirty="0" err="1">
                <a:solidFill>
                  <a:srgbClr val="222222"/>
                </a:solidFill>
                <a:effectLst/>
                <a:highlight>
                  <a:srgbClr val="FFFFFF"/>
                </a:highlight>
                <a:latin typeface="Harding"/>
              </a:rPr>
              <a:t>perceptrons</a:t>
            </a:r>
            <a:r>
              <a:rPr lang="en-US" b="0" i="0" dirty="0">
                <a:solidFill>
                  <a:srgbClr val="222222"/>
                </a:solidFill>
                <a:effectLst/>
                <a:highlight>
                  <a:srgbClr val="FFFFFF"/>
                </a:highlight>
                <a:latin typeface="Harding"/>
              </a:rPr>
              <a:t>’ (nodes), which together facilitate extraction of higher features of unstructured input data (for example, images, video and text).</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6</a:t>
            </a:fld>
            <a:endParaRPr lang="en-US"/>
          </a:p>
        </p:txBody>
      </p:sp>
    </p:spTree>
    <p:extLst>
      <p:ext uri="{BB962C8B-B14F-4D97-AF65-F5344CB8AC3E}">
        <p14:creationId xmlns:p14="http://schemas.microsoft.com/office/powerpoint/2010/main" val="300533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Embeddings = vector associated with each token that encapsulates its meaning. Transformer actually works on the embeddings, not the tokens directly. </a:t>
            </a:r>
          </a:p>
          <a:p>
            <a:r>
              <a:rPr lang="en-US" dirty="0">
                <a:effectLst/>
                <a:latin typeface="Helvetica Neue" panose="02000503000000020004" pitchFamily="2" charset="0"/>
              </a:rPr>
              <a:t>Projections: hidden states -&gt; </a:t>
            </a:r>
            <a:r>
              <a:rPr lang="en-US" dirty="0" err="1">
                <a:effectLst/>
                <a:latin typeface="Helvetica Neue" panose="02000503000000020004" pitchFamily="2" charset="0"/>
              </a:rPr>
              <a:t>softmax</a:t>
            </a:r>
            <a:r>
              <a:rPr lang="en-US" dirty="0">
                <a:effectLst/>
                <a:latin typeface="Helvetica Neue" panose="02000503000000020004" pitchFamily="2" charset="0"/>
              </a:rPr>
              <a:t> = probabilities for every word in the vocabulary -&gt; a variety of ways to choose how to do this. (e.g. greedy - choose the highest)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“LLMs are large-scale language models trained on massive corpora of text with millions of trained parameters allowing for the processing and “understanding” of human-generated text. LLMs have recently generated significant attention for their range of functionality including prediction/classification tasks, text summarization, and the generation of responses to user prompts”</a:t>
            </a:r>
          </a:p>
          <a:p>
            <a:endParaRPr lang="en-US" dirty="0"/>
          </a:p>
          <a:p>
            <a:endParaRPr lang="en-US" dirty="0"/>
          </a:p>
          <a:p>
            <a:r>
              <a:rPr lang="en-US" dirty="0"/>
              <a:t>Citation as above. https://</a:t>
            </a:r>
            <a:r>
              <a:rPr lang="en-US" dirty="0" err="1"/>
              <a:t>www.ccjm.org</a:t>
            </a:r>
            <a:r>
              <a:rPr lang="en-US" dirty="0"/>
              <a:t>/content/91/3/173 </a:t>
            </a:r>
          </a:p>
          <a:p>
            <a:endParaRPr lang="en-US" dirty="0"/>
          </a:p>
          <a:p>
            <a:r>
              <a:rPr lang="en-US" dirty="0">
                <a:effectLst/>
                <a:latin typeface="Helvetica Neue" panose="02000503000000020004" pitchFamily="2" charset="0"/>
              </a:rPr>
              <a:t>“LLMs are large-scale language models trained on massive corpora of text with millions of trained parameters allowing for the processing and “understanding” of human-generated text. LLMs have recently generated significant attention for their range of functionality including prediction/classification tasks, text summarization, and the generation of responses to user prompts”</a:t>
            </a:r>
          </a:p>
          <a:p>
            <a:endParaRPr lang="en-US" dirty="0"/>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7</a:t>
            </a:fld>
            <a:endParaRPr lang="en-US"/>
          </a:p>
        </p:txBody>
      </p:sp>
    </p:spTree>
    <p:extLst>
      <p:ext uri="{BB962C8B-B14F-4D97-AF65-F5344CB8AC3E}">
        <p14:creationId xmlns:p14="http://schemas.microsoft.com/office/powerpoint/2010/main" val="271641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https://</a:t>
            </a:r>
            <a:r>
              <a:rPr lang="en-US" dirty="0" err="1">
                <a:effectLst/>
                <a:latin typeface="Helvetica Neue" panose="02000503000000020004" pitchFamily="2" charset="0"/>
              </a:rPr>
              <a:t>cameronrwolfe.substack.com</a:t>
            </a:r>
            <a:r>
              <a:rPr lang="en-US" dirty="0">
                <a:effectLst/>
                <a:latin typeface="Helvetica Neue" panose="02000503000000020004" pitchFamily="2" charset="0"/>
              </a:rPr>
              <a:t>/p/</a:t>
            </a:r>
            <a:r>
              <a:rPr lang="en-US" dirty="0" err="1">
                <a:effectLst/>
                <a:latin typeface="Helvetica Neue" panose="02000503000000020004" pitchFamily="2" charset="0"/>
              </a:rPr>
              <a:t>summarization-and-the-evolution-of?utm_medium</a:t>
            </a:r>
            <a:r>
              <a:rPr lang="en-US" dirty="0">
                <a:effectLst/>
                <a:latin typeface="Helvetica Neue" panose="02000503000000020004" pitchFamily="2" charset="0"/>
              </a:rPr>
              <a:t>=</a:t>
            </a:r>
            <a:r>
              <a:rPr lang="en-US" dirty="0" err="1">
                <a:effectLst/>
                <a:latin typeface="Helvetica Neue" panose="02000503000000020004" pitchFamily="2" charset="0"/>
              </a:rPr>
              <a:t>email&amp;publication_id</a:t>
            </a:r>
            <a:r>
              <a:rPr lang="en-US" dirty="0">
                <a:effectLst/>
                <a:latin typeface="Helvetica Neue" panose="02000503000000020004" pitchFamily="2" charset="0"/>
              </a:rPr>
              <a:t>=1092659&amp;triedRedirect=true evolution of LLMs</a:t>
            </a:r>
          </a:p>
          <a:p>
            <a:endParaRPr lang="en-US" dirty="0">
              <a:effectLst/>
              <a:latin typeface="Helvetica Neue" panose="02000503000000020004" pitchFamily="2" charset="0"/>
            </a:endParaRPr>
          </a:p>
          <a:p>
            <a:r>
              <a:rPr lang="en-US" dirty="0">
                <a:effectLst/>
                <a:latin typeface="Helvetica Neue" panose="02000503000000020004" pitchFamily="2" charset="0"/>
              </a:rPr>
              <a:t>GPUs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hlinkClick r:id="rId3"/>
              </a:rPr>
              <a:t>https://www.reuters.com/technology/nvidia-set-overtake-apple-worlds-second-most-valuable-company-2024-05-31/</a:t>
            </a: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8</a:t>
            </a:fld>
            <a:endParaRPr lang="en-US"/>
          </a:p>
        </p:txBody>
      </p:sp>
    </p:spTree>
    <p:extLst>
      <p:ext uri="{BB962C8B-B14F-4D97-AF65-F5344CB8AC3E}">
        <p14:creationId xmlns:p14="http://schemas.microsoft.com/office/powerpoint/2010/main" val="292889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333333"/>
                </a:solidFill>
                <a:effectLst/>
                <a:highlight>
                  <a:srgbClr val="FFFFFF"/>
                </a:highlight>
                <a:latin typeface="Montserrat" pitchFamily="2" charset="77"/>
              </a:rPr>
              <a:t>Pretraining:</a:t>
            </a:r>
            <a:r>
              <a:rPr lang="en-US" b="0" i="0" dirty="0">
                <a:solidFill>
                  <a:srgbClr val="333333"/>
                </a:solidFill>
                <a:effectLst/>
                <a:highlight>
                  <a:srgbClr val="FFFFFF"/>
                </a:highlight>
                <a:latin typeface="Montserrat" pitchFamily="2" charset="77"/>
              </a:rPr>
              <a:t> The initial phase of training a model on a large data set before fine-tuning it on a task-specific data set. The parameters are updated in the training process.</a:t>
            </a:r>
          </a:p>
          <a:p>
            <a:pPr algn="l"/>
            <a:r>
              <a:rPr lang="en-US" b="0" i="1" dirty="0">
                <a:solidFill>
                  <a:srgbClr val="333333"/>
                </a:solidFill>
                <a:effectLst/>
                <a:highlight>
                  <a:srgbClr val="FFFFFF"/>
                </a:highlight>
                <a:latin typeface="Montserrat" pitchFamily="2" charset="77"/>
              </a:rPr>
              <a:t>Fine-tuning:</a:t>
            </a:r>
            <a:r>
              <a:rPr lang="en-US" b="0" i="0" dirty="0">
                <a:solidFill>
                  <a:srgbClr val="333333"/>
                </a:solidFill>
                <a:effectLst/>
                <a:highlight>
                  <a:srgbClr val="FFFFFF"/>
                </a:highlight>
                <a:latin typeface="Montserrat" pitchFamily="2" charset="77"/>
              </a:rPr>
              <a:t> Further training a pretrained model on a specific task and adjusting the preexisting parameters to achieve better performance for a particular task.</a:t>
            </a:r>
          </a:p>
          <a:p>
            <a:endParaRPr lang="en-US" dirty="0">
              <a:effectLst/>
              <a:latin typeface="Helvetica Neue" panose="02000503000000020004" pitchFamily="2" charset="0"/>
            </a:endParaRPr>
          </a:p>
          <a:p>
            <a:r>
              <a:rPr lang="en-US" dirty="0">
                <a:effectLst/>
                <a:latin typeface="Helvetica Neue" panose="02000503000000020004" pitchFamily="2" charset="0"/>
              </a:rPr>
              <a:t>Unsupervised Pre-training - expose it to a huge amount of text, so that it can learn the probabilities of the next words. </a:t>
            </a:r>
          </a:p>
          <a:p>
            <a:r>
              <a:rPr lang="en-US" dirty="0">
                <a:effectLst/>
                <a:latin typeface="Helvetica Neue" panose="02000503000000020004" pitchFamily="2" charset="0"/>
              </a:rPr>
              <a:t>“During pretraining, neural LMs are trained to learn the general structure of written content by performing basic tasks such as predicting a word hidden in a sentence or if two sentences precede each other;” Linguistic features, syntactic and semantic relationships. </a:t>
            </a:r>
          </a:p>
          <a:p>
            <a:r>
              <a:rPr lang="en-US" dirty="0">
                <a:effectLst/>
                <a:latin typeface="Helvetica Neue" panose="02000503000000020004" pitchFamily="2" charset="0"/>
              </a:rPr>
              <a:t>—&gt; then, you fine-tune on a smaller training data set of interest to do the task hat you want.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Further training: = reinforcement learning (don’t say racist things or tell people how to commit crimes) </a:t>
            </a: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https://</a:t>
            </a:r>
            <a:r>
              <a:rPr lang="en-US" dirty="0" err="1">
                <a:effectLst/>
                <a:latin typeface="Helvetica Neue" panose="02000503000000020004" pitchFamily="2" charset="0"/>
              </a:rPr>
              <a:t>arxiv.org</a:t>
            </a:r>
            <a:r>
              <a:rPr lang="en-US" dirty="0">
                <a:effectLst/>
                <a:latin typeface="Helvetica Neue" panose="02000503000000020004" pitchFamily="2" charset="0"/>
              </a:rPr>
              <a:t>/abs/2303.12712</a:t>
            </a:r>
          </a:p>
          <a:p>
            <a:endParaRPr lang="en-US" dirty="0">
              <a:effectLst/>
              <a:latin typeface="Helvetica Neue" panose="02000503000000020004" pitchFamily="2" charset="0"/>
            </a:endParaRPr>
          </a:p>
          <a:p>
            <a:r>
              <a:rPr lang="en-US" dirty="0">
                <a:effectLst/>
                <a:latin typeface="Helvetica Neue" panose="02000503000000020004" pitchFamily="2" charset="0"/>
              </a:rPr>
              <a:t>Why does this matter? </a:t>
            </a:r>
          </a:p>
          <a:p>
            <a:r>
              <a:rPr lang="en-US" dirty="0">
                <a:effectLst/>
                <a:latin typeface="Helvetica Neue" panose="02000503000000020004" pitchFamily="2" charset="0"/>
              </a:rPr>
              <a:t>You get something called transfer learning… if you can predict the next word </a:t>
            </a:r>
            <a:r>
              <a:rPr lang="en-US" dirty="0" err="1">
                <a:effectLst/>
                <a:latin typeface="Helvetica Neue" panose="02000503000000020004" pitchFamily="2" charset="0"/>
              </a:rPr>
              <a:t>sooo</a:t>
            </a:r>
            <a:r>
              <a:rPr lang="en-US" dirty="0">
                <a:effectLst/>
                <a:latin typeface="Helvetica Neue" panose="02000503000000020004" pitchFamily="2" charset="0"/>
              </a:rPr>
              <a:t> well, you start to get generalizable knowledge. -&gt; surprising.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This means that you can just train an extremely large model once, but then apply it to many different tasks</a:t>
            </a:r>
          </a:p>
          <a:p>
            <a:r>
              <a:rPr lang="en-US" dirty="0">
                <a:effectLst/>
                <a:latin typeface="Helvetica Neue" panose="02000503000000020004" pitchFamily="2" charset="0"/>
              </a:rPr>
              <a:t>(previously, you’d either need to come up with some rules on your own; or label a database on your own.. now, it’ll work fairly well on its own)</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9</a:t>
            </a:fld>
            <a:endParaRPr lang="en-US"/>
          </a:p>
        </p:txBody>
      </p:sp>
    </p:spTree>
    <p:extLst>
      <p:ext uri="{BB962C8B-B14F-4D97-AF65-F5344CB8AC3E}">
        <p14:creationId xmlns:p14="http://schemas.microsoft.com/office/powerpoint/2010/main" val="80333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20E2-F329-C8A0-B26D-E961B872A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717344-3C80-FE8E-044F-DDA85D4FF4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C2A588-9D6E-D3F0-5630-435A93BB7C2E}"/>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058F0459-7280-BDFA-147D-0137EF743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8D36F-ED40-9130-6FE6-A235E9C455C2}"/>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51823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947B-9C42-1BF0-48DF-3D985412E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5C98A9-C06A-508F-F6FB-541A85F613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9E413-8B5B-14D1-7613-FEF0D0C03875}"/>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888D281D-E6D2-35FC-BEA6-76EB179C5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A2EE1-1F94-4141-E185-EFAF899F20CD}"/>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8949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1C880-6EBB-B3C9-2C0E-1AC1030851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F2A062-0B6E-6CD5-0E86-B0D3282002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7A4BC-1E27-26AD-932E-2D30C7940606}"/>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84B9F56B-6007-1F4F-BFB6-A40828628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787B7-C837-A53A-58A4-E3AAD78A9A90}"/>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420728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A7D1-12A4-C4F4-5596-BDA5DCBC2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5E91C-5B7D-AB0E-22A4-39AF6892C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49C89-2CC2-D0CA-515B-39E38E0D79D7}"/>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78D9EC34-99B9-C843-049F-1C3C26C12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65409-4379-B486-556C-0F56678330DC}"/>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1839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1B43-CFD6-9A38-FFBE-EAEF341E9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49220-F217-3B2A-99F1-4DF4BE2554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48E72-E831-D893-C849-23AB68320D2C}"/>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D9EC29B2-EB1D-4F0F-8700-518CF6C17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8F74F-6EF2-BDC2-0BB7-248CF2A69BB7}"/>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38873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C13E-9BD6-84F8-45FE-CF6E2A240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16799-FF0D-3F3A-99FB-B96EA2EB10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669121-5005-9C16-C3EC-EF365C021C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999A0F-3397-0DA7-0BED-3F2D10866FE1}"/>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6" name="Footer Placeholder 5">
            <a:extLst>
              <a:ext uri="{FF2B5EF4-FFF2-40B4-BE49-F238E27FC236}">
                <a16:creationId xmlns:a16="http://schemas.microsoft.com/office/drawing/2014/main" id="{07CCCDBB-D660-0B55-7F01-842106341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C58D3-4CED-1C19-380A-508E625B1C51}"/>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2022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3BA3-8503-AD7D-F912-F6E4717E7A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926EC-FEA7-5F36-C0CB-8ED2DCEC6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5CA5D2-12B8-2CFB-CBEB-5E4DB609F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02183D-2BCE-C353-C243-A248B7264C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EDFE3D-7163-E249-2964-7DDC35F665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48DA39-9C97-69CD-2564-1E447CCE1F71}"/>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8" name="Footer Placeholder 7">
            <a:extLst>
              <a:ext uri="{FF2B5EF4-FFF2-40B4-BE49-F238E27FC236}">
                <a16:creationId xmlns:a16="http://schemas.microsoft.com/office/drawing/2014/main" id="{A1C34FC4-9BAF-6237-A942-91093B555A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186923-4D27-5816-4464-7D44386BF985}"/>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6336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6D00-AFBC-DCF4-B2BD-EACDA5360D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8094F1-D88F-510C-2542-1281DCF48697}"/>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4" name="Footer Placeholder 3">
            <a:extLst>
              <a:ext uri="{FF2B5EF4-FFF2-40B4-BE49-F238E27FC236}">
                <a16:creationId xmlns:a16="http://schemas.microsoft.com/office/drawing/2014/main" id="{54B13A2D-2D74-77C2-8E09-6771C42EA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310AA5-D3F4-12E7-402B-9769A794AEAA}"/>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38467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6B437-B9EC-C32D-8F95-86244DEA69A4}"/>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3" name="Footer Placeholder 2">
            <a:extLst>
              <a:ext uri="{FF2B5EF4-FFF2-40B4-BE49-F238E27FC236}">
                <a16:creationId xmlns:a16="http://schemas.microsoft.com/office/drawing/2014/main" id="{E6D907FD-C202-5AC7-D19A-795744B69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511071-E179-C2E8-C57B-6AADD8305F74}"/>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79897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07E9-B1C7-BC90-C334-2517AC6C4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B6796C-B439-6B4F-BBF3-A11BC96AC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C6E5A9-A54A-5EE8-DD72-6C856C30A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9AAD5-D6AE-92ED-BED6-24393ABEC433}"/>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6" name="Footer Placeholder 5">
            <a:extLst>
              <a:ext uri="{FF2B5EF4-FFF2-40B4-BE49-F238E27FC236}">
                <a16:creationId xmlns:a16="http://schemas.microsoft.com/office/drawing/2014/main" id="{65368F0E-07F4-6539-56E9-74A4B22F0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0AA37-E8D4-76EB-FC13-D697F1DD9D92}"/>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56225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2F76-A838-3EB6-15FA-1A742F7CC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FFDA45-EC4B-78DE-56C7-CB6E33D49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4EF2D5-9706-7AA5-C2A6-2B64BA608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2398C-C285-0E01-9F7E-DD04B48C427A}"/>
              </a:ext>
            </a:extLst>
          </p:cNvPr>
          <p:cNvSpPr>
            <a:spLocks noGrp="1"/>
          </p:cNvSpPr>
          <p:nvPr>
            <p:ph type="dt" sz="half" idx="10"/>
          </p:nvPr>
        </p:nvSpPr>
        <p:spPr/>
        <p:txBody>
          <a:bodyPr/>
          <a:lstStyle/>
          <a:p>
            <a:fld id="{58D4DA20-5D36-7244-9C58-302E1C3D6B61}" type="datetimeFigureOut">
              <a:rPr lang="en-US" smtClean="0"/>
              <a:t>6/25/24</a:t>
            </a:fld>
            <a:endParaRPr lang="en-US"/>
          </a:p>
        </p:txBody>
      </p:sp>
      <p:sp>
        <p:nvSpPr>
          <p:cNvPr id="6" name="Footer Placeholder 5">
            <a:extLst>
              <a:ext uri="{FF2B5EF4-FFF2-40B4-BE49-F238E27FC236}">
                <a16:creationId xmlns:a16="http://schemas.microsoft.com/office/drawing/2014/main" id="{EB74C366-2E6F-7BDD-F5AF-59A52781D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1038A-E7EF-3B49-120E-F83BF42B8DD8}"/>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68584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88CFDF-0B97-8704-2955-B8BE6CBD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9DFC3-77D4-6BC8-607A-8B2AF19ADF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3A7DB-F5C6-8B12-10BB-B8F17C129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D4DA20-5D36-7244-9C58-302E1C3D6B61}" type="datetimeFigureOut">
              <a:rPr lang="en-US" smtClean="0"/>
              <a:t>6/25/24</a:t>
            </a:fld>
            <a:endParaRPr lang="en-US"/>
          </a:p>
        </p:txBody>
      </p:sp>
      <p:sp>
        <p:nvSpPr>
          <p:cNvPr id="5" name="Footer Placeholder 4">
            <a:extLst>
              <a:ext uri="{FF2B5EF4-FFF2-40B4-BE49-F238E27FC236}">
                <a16:creationId xmlns:a16="http://schemas.microsoft.com/office/drawing/2014/main" id="{6193D21B-4633-FDAF-CF83-F34244C2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A135EE-77AB-172C-9E9B-E9CC169D1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5295B9-EEFA-5849-AEC5-F4008C92523B}" type="slidenum">
              <a:rPr lang="en-US" smtClean="0"/>
              <a:t>‹#›</a:t>
            </a:fld>
            <a:endParaRPr lang="en-US"/>
          </a:p>
        </p:txBody>
      </p:sp>
    </p:spTree>
    <p:extLst>
      <p:ext uri="{BB962C8B-B14F-4D97-AF65-F5344CB8AC3E}">
        <p14:creationId xmlns:p14="http://schemas.microsoft.com/office/powerpoint/2010/main" val="1916564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00E3A1D-52A8-1954-1EF3-009AF1E1633D}"/>
              </a:ext>
            </a:extLst>
          </p:cNvPr>
          <p:cNvSpPr>
            <a:spLocks noGrp="1"/>
          </p:cNvSpPr>
          <p:nvPr>
            <p:ph type="ctrTitle"/>
          </p:nvPr>
        </p:nvSpPr>
        <p:spPr>
          <a:xfrm>
            <a:off x="629640" y="4038037"/>
            <a:ext cx="5107366" cy="2087424"/>
          </a:xfrm>
          <a:noFill/>
        </p:spPr>
        <p:txBody>
          <a:bodyPr anchor="t">
            <a:normAutofit/>
          </a:bodyPr>
          <a:lstStyle/>
          <a:p>
            <a:pPr algn="l"/>
            <a:r>
              <a:rPr lang="en-US" sz="4800">
                <a:solidFill>
                  <a:schemeClr val="bg1"/>
                </a:solidFill>
              </a:rPr>
              <a:t>Large Language Medicine: LLMs and academic P/CCM</a:t>
            </a:r>
          </a:p>
        </p:txBody>
      </p:sp>
      <p:sp>
        <p:nvSpPr>
          <p:cNvPr id="3" name="Subtitle 2">
            <a:extLst>
              <a:ext uri="{FF2B5EF4-FFF2-40B4-BE49-F238E27FC236}">
                <a16:creationId xmlns:a16="http://schemas.microsoft.com/office/drawing/2014/main" id="{2B605CFB-47D3-9CC2-C347-137FE26E926B}"/>
              </a:ext>
            </a:extLst>
          </p:cNvPr>
          <p:cNvSpPr>
            <a:spLocks noGrp="1"/>
          </p:cNvSpPr>
          <p:nvPr>
            <p:ph type="subTitle" idx="1"/>
          </p:nvPr>
        </p:nvSpPr>
        <p:spPr>
          <a:xfrm>
            <a:off x="6143159" y="4038037"/>
            <a:ext cx="5017030" cy="2087426"/>
          </a:xfrm>
          <a:noFill/>
        </p:spPr>
        <p:txBody>
          <a:bodyPr anchor="t">
            <a:normAutofit/>
          </a:bodyPr>
          <a:lstStyle/>
          <a:p>
            <a:pPr algn="l"/>
            <a:r>
              <a:rPr lang="en-US" sz="2000" dirty="0">
                <a:solidFill>
                  <a:schemeClr val="bg1"/>
                </a:solidFill>
              </a:rPr>
              <a:t>Disclosure: I hold a financial stake and advise a local startup called Mountain Biometrics (focused on data processing of wearable sensor data). We use machine learning.   </a:t>
            </a:r>
          </a:p>
        </p:txBody>
      </p:sp>
      <p:pic>
        <p:nvPicPr>
          <p:cNvPr id="5" name="Picture 4" descr="A screenshot of a web page&#10;&#10;Description automatically generated">
            <a:extLst>
              <a:ext uri="{FF2B5EF4-FFF2-40B4-BE49-F238E27FC236}">
                <a16:creationId xmlns:a16="http://schemas.microsoft.com/office/drawing/2014/main" id="{A2E1C6D9-0C54-DC29-AAA8-EBAAEB69A863}"/>
              </a:ext>
            </a:extLst>
          </p:cNvPr>
          <p:cNvPicPr>
            <a:picLocks noChangeAspect="1"/>
          </p:cNvPicPr>
          <p:nvPr/>
        </p:nvPicPr>
        <p:blipFill>
          <a:blip r:embed="rId3"/>
          <a:stretch>
            <a:fillRect/>
          </a:stretch>
        </p:blipFill>
        <p:spPr>
          <a:xfrm>
            <a:off x="786358" y="617779"/>
            <a:ext cx="10533066" cy="3265248"/>
          </a:xfrm>
          <a:prstGeom prst="rect">
            <a:avLst/>
          </a:prstGeom>
        </p:spPr>
      </p:pic>
      <p:grpSp>
        <p:nvGrpSpPr>
          <p:cNvPr id="44" name="Group 43">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5" name="Straight Connector 44">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2D1AC65A-796B-7194-F728-7F06E0109C8B}"/>
              </a:ext>
            </a:extLst>
          </p:cNvPr>
          <p:cNvSpPr txBox="1"/>
          <p:nvPr/>
        </p:nvSpPr>
        <p:spPr>
          <a:xfrm>
            <a:off x="5222297" y="769897"/>
            <a:ext cx="6100174" cy="369332"/>
          </a:xfrm>
          <a:prstGeom prst="rect">
            <a:avLst/>
          </a:prstGeom>
          <a:noFill/>
        </p:spPr>
        <p:txBody>
          <a:bodyPr wrap="square">
            <a:spAutoFit/>
          </a:bodyPr>
          <a:lstStyle/>
          <a:p>
            <a:r>
              <a:rPr lang="en-US" sz="1800" dirty="0"/>
              <a:t>BSc in computer science (2009).</a:t>
            </a:r>
            <a:endParaRPr lang="en-US" dirty="0"/>
          </a:p>
        </p:txBody>
      </p:sp>
      <p:sp>
        <p:nvSpPr>
          <p:cNvPr id="8" name="TextBox 7">
            <a:extLst>
              <a:ext uri="{FF2B5EF4-FFF2-40B4-BE49-F238E27FC236}">
                <a16:creationId xmlns:a16="http://schemas.microsoft.com/office/drawing/2014/main" id="{3939FFD3-8344-74A2-4849-03940F69B2A3}"/>
              </a:ext>
            </a:extLst>
          </p:cNvPr>
          <p:cNvSpPr txBox="1"/>
          <p:nvPr/>
        </p:nvSpPr>
        <p:spPr>
          <a:xfrm>
            <a:off x="5835405" y="3301310"/>
            <a:ext cx="1190681" cy="369332"/>
          </a:xfrm>
          <a:prstGeom prst="rect">
            <a:avLst/>
          </a:prstGeom>
          <a:noFill/>
        </p:spPr>
        <p:txBody>
          <a:bodyPr wrap="square">
            <a:spAutoFit/>
          </a:bodyPr>
          <a:lstStyle/>
          <a:p>
            <a:r>
              <a:rPr lang="en-US" sz="1800" dirty="0"/>
              <a:t>(=Twitter)</a:t>
            </a:r>
            <a:endParaRPr lang="en-US" dirty="0"/>
          </a:p>
        </p:txBody>
      </p:sp>
    </p:spTree>
    <p:extLst>
      <p:ext uri="{BB962C8B-B14F-4D97-AF65-F5344CB8AC3E}">
        <p14:creationId xmlns:p14="http://schemas.microsoft.com/office/powerpoint/2010/main" val="425153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1A3-9EC9-0992-2D88-FBBE0648FA9A}"/>
              </a:ext>
            </a:extLst>
          </p:cNvPr>
          <p:cNvSpPr>
            <a:spLocks noGrp="1"/>
          </p:cNvSpPr>
          <p:nvPr>
            <p:ph type="title"/>
          </p:nvPr>
        </p:nvSpPr>
        <p:spPr/>
        <p:txBody>
          <a:bodyPr/>
          <a:lstStyle/>
          <a:p>
            <a:r>
              <a:rPr lang="en-US" dirty="0"/>
              <a:t>Review: How (and why) do LLMs work?</a:t>
            </a:r>
          </a:p>
        </p:txBody>
      </p:sp>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p:txBody>
          <a:bodyPr>
            <a:normAutofit/>
          </a:bodyPr>
          <a:lstStyle/>
          <a:p>
            <a:r>
              <a:rPr lang="en-US" dirty="0"/>
              <a:t>They are statistical machine learning algorithms called </a:t>
            </a:r>
            <a:r>
              <a:rPr lang="en-US" b="1" dirty="0"/>
              <a:t>transformers</a:t>
            </a:r>
          </a:p>
          <a:p>
            <a:pPr lvl="1"/>
            <a:r>
              <a:rPr lang="en-US" dirty="0"/>
              <a:t>Flexible machine-learning method built on </a:t>
            </a:r>
            <a:r>
              <a:rPr lang="en-US" b="1" dirty="0"/>
              <a:t>neural networks</a:t>
            </a:r>
            <a:r>
              <a:rPr lang="en-US" dirty="0"/>
              <a:t>, runs on GPUs</a:t>
            </a:r>
          </a:p>
          <a:p>
            <a:pPr lvl="1"/>
            <a:r>
              <a:rPr lang="en-US" dirty="0"/>
              <a:t>Attention mechanism allows it to handle references (context window)</a:t>
            </a:r>
          </a:p>
          <a:p>
            <a:pPr lvl="1"/>
            <a:r>
              <a:rPr lang="en-US" dirty="0"/>
              <a:t>They learn patterns in massive data sets, then apply elsewhere.  </a:t>
            </a:r>
          </a:p>
          <a:p>
            <a:pPr lvl="1"/>
            <a:endParaRPr lang="en-US" dirty="0"/>
          </a:p>
          <a:p>
            <a:pPr marL="0" indent="0">
              <a:buNone/>
            </a:pPr>
            <a:r>
              <a:rPr lang="en-US" dirty="0"/>
              <a:t>Massive Scale and Transfer Learning → Good performance without task-specific training (and costs)</a:t>
            </a:r>
          </a:p>
        </p:txBody>
      </p:sp>
    </p:spTree>
    <p:extLst>
      <p:ext uri="{BB962C8B-B14F-4D97-AF65-F5344CB8AC3E}">
        <p14:creationId xmlns:p14="http://schemas.microsoft.com/office/powerpoint/2010/main" val="42037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3E09-566F-5A27-3F37-E75FE8DF8DDA}"/>
              </a:ext>
            </a:extLst>
          </p:cNvPr>
          <p:cNvSpPr>
            <a:spLocks noGrp="1"/>
          </p:cNvSpPr>
          <p:nvPr>
            <p:ph type="title"/>
          </p:nvPr>
        </p:nvSpPr>
        <p:spPr/>
        <p:txBody>
          <a:bodyPr/>
          <a:lstStyle/>
          <a:p>
            <a:r>
              <a:rPr lang="en-US" dirty="0"/>
              <a:t>Problem: PHI cannot go to these companies</a:t>
            </a:r>
          </a:p>
        </p:txBody>
      </p:sp>
      <p:sp>
        <p:nvSpPr>
          <p:cNvPr id="3" name="Content Placeholder 2">
            <a:extLst>
              <a:ext uri="{FF2B5EF4-FFF2-40B4-BE49-F238E27FC236}">
                <a16:creationId xmlns:a16="http://schemas.microsoft.com/office/drawing/2014/main" id="{F0724904-63EB-29A2-0BB1-795E8EF070CB}"/>
              </a:ext>
            </a:extLst>
          </p:cNvPr>
          <p:cNvSpPr>
            <a:spLocks noGrp="1"/>
          </p:cNvSpPr>
          <p:nvPr>
            <p:ph idx="1"/>
          </p:nvPr>
        </p:nvSpPr>
        <p:spPr>
          <a:xfrm>
            <a:off x="3573375" y="5167312"/>
            <a:ext cx="8143679" cy="1325563"/>
          </a:xfrm>
        </p:spPr>
        <p:txBody>
          <a:bodyPr>
            <a:normAutofit lnSpcReduction="10000"/>
          </a:bodyPr>
          <a:lstStyle/>
          <a:p>
            <a:pPr marL="0" indent="0">
              <a:buNone/>
            </a:pPr>
            <a:r>
              <a:rPr lang="en-US" dirty="0"/>
              <a:t>Leaves protected environment: would need a Business Associate Agreement. </a:t>
            </a:r>
          </a:p>
          <a:p>
            <a:r>
              <a:rPr lang="en-US" dirty="0"/>
              <a:t>Real issue of consent</a:t>
            </a:r>
          </a:p>
        </p:txBody>
      </p:sp>
      <p:pic>
        <p:nvPicPr>
          <p:cNvPr id="6" name="Picture 5">
            <a:extLst>
              <a:ext uri="{FF2B5EF4-FFF2-40B4-BE49-F238E27FC236}">
                <a16:creationId xmlns:a16="http://schemas.microsoft.com/office/drawing/2014/main" id="{C72F9036-BD25-241B-D178-173941A44666}"/>
              </a:ext>
            </a:extLst>
          </p:cNvPr>
          <p:cNvPicPr>
            <a:picLocks noChangeAspect="1"/>
          </p:cNvPicPr>
          <p:nvPr/>
        </p:nvPicPr>
        <p:blipFill>
          <a:blip r:embed="rId3"/>
          <a:stretch>
            <a:fillRect/>
          </a:stretch>
        </p:blipFill>
        <p:spPr>
          <a:xfrm>
            <a:off x="454395" y="1537590"/>
            <a:ext cx="2467206" cy="3200247"/>
          </a:xfrm>
          <a:prstGeom prst="rect">
            <a:avLst/>
          </a:prstGeom>
        </p:spPr>
      </p:pic>
      <p:sp>
        <p:nvSpPr>
          <p:cNvPr id="7" name="Bent-Up Arrow 6">
            <a:extLst>
              <a:ext uri="{FF2B5EF4-FFF2-40B4-BE49-F238E27FC236}">
                <a16:creationId xmlns:a16="http://schemas.microsoft.com/office/drawing/2014/main" id="{0F7DCBBB-98BE-E555-1386-9AFB1FD5C8AA}"/>
              </a:ext>
            </a:extLst>
          </p:cNvPr>
          <p:cNvSpPr/>
          <p:nvPr/>
        </p:nvSpPr>
        <p:spPr>
          <a:xfrm rot="5400000">
            <a:off x="1501396" y="4963306"/>
            <a:ext cx="1415442" cy="142496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0FF55D-675F-3811-9505-B20060D3416B}"/>
              </a:ext>
            </a:extLst>
          </p:cNvPr>
          <p:cNvPicPr>
            <a:picLocks noChangeAspect="1"/>
          </p:cNvPicPr>
          <p:nvPr/>
        </p:nvPicPr>
        <p:blipFill>
          <a:blip r:embed="rId4"/>
          <a:stretch>
            <a:fillRect/>
          </a:stretch>
        </p:blipFill>
        <p:spPr>
          <a:xfrm>
            <a:off x="4113757" y="2086011"/>
            <a:ext cx="7772400" cy="2256503"/>
          </a:xfrm>
          <a:prstGeom prst="rect">
            <a:avLst/>
          </a:prstGeom>
        </p:spPr>
      </p:pic>
    </p:spTree>
    <p:extLst>
      <p:ext uri="{BB962C8B-B14F-4D97-AF65-F5344CB8AC3E}">
        <p14:creationId xmlns:p14="http://schemas.microsoft.com/office/powerpoint/2010/main" val="301403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3B0F-136E-2BB0-C44D-DC8B7B6093BB}"/>
              </a:ext>
            </a:extLst>
          </p:cNvPr>
          <p:cNvSpPr>
            <a:spLocks noGrp="1"/>
          </p:cNvSpPr>
          <p:nvPr>
            <p:ph type="title"/>
          </p:nvPr>
        </p:nvSpPr>
        <p:spPr/>
        <p:txBody>
          <a:bodyPr/>
          <a:lstStyle/>
          <a:p>
            <a:r>
              <a:rPr lang="en-US" dirty="0"/>
              <a:t>Local deployments</a:t>
            </a:r>
          </a:p>
        </p:txBody>
      </p:sp>
      <p:pic>
        <p:nvPicPr>
          <p:cNvPr id="5" name="Picture 4">
            <a:extLst>
              <a:ext uri="{FF2B5EF4-FFF2-40B4-BE49-F238E27FC236}">
                <a16:creationId xmlns:a16="http://schemas.microsoft.com/office/drawing/2014/main" id="{D769EB50-9156-8DE1-95C9-5D6869D0962F}"/>
              </a:ext>
            </a:extLst>
          </p:cNvPr>
          <p:cNvPicPr>
            <a:picLocks noChangeAspect="1"/>
          </p:cNvPicPr>
          <p:nvPr/>
        </p:nvPicPr>
        <p:blipFill>
          <a:blip r:embed="rId3"/>
          <a:stretch>
            <a:fillRect/>
          </a:stretch>
        </p:blipFill>
        <p:spPr>
          <a:xfrm>
            <a:off x="8518994" y="4430467"/>
            <a:ext cx="3593626" cy="2346290"/>
          </a:xfrm>
          <a:prstGeom prst="rect">
            <a:avLst/>
          </a:prstGeom>
        </p:spPr>
      </p:pic>
      <p:pic>
        <p:nvPicPr>
          <p:cNvPr id="6" name="Picture 5">
            <a:extLst>
              <a:ext uri="{FF2B5EF4-FFF2-40B4-BE49-F238E27FC236}">
                <a16:creationId xmlns:a16="http://schemas.microsoft.com/office/drawing/2014/main" id="{18E331FF-159D-727E-4342-824EB3028F2A}"/>
              </a:ext>
            </a:extLst>
          </p:cNvPr>
          <p:cNvPicPr>
            <a:picLocks noChangeAspect="1"/>
          </p:cNvPicPr>
          <p:nvPr/>
        </p:nvPicPr>
        <p:blipFill>
          <a:blip r:embed="rId4"/>
          <a:stretch>
            <a:fillRect/>
          </a:stretch>
        </p:blipFill>
        <p:spPr>
          <a:xfrm>
            <a:off x="346379" y="1509713"/>
            <a:ext cx="4789292" cy="1590907"/>
          </a:xfrm>
          <a:prstGeom prst="rect">
            <a:avLst/>
          </a:prstGeom>
        </p:spPr>
      </p:pic>
      <p:pic>
        <p:nvPicPr>
          <p:cNvPr id="7" name="Picture 6">
            <a:extLst>
              <a:ext uri="{FF2B5EF4-FFF2-40B4-BE49-F238E27FC236}">
                <a16:creationId xmlns:a16="http://schemas.microsoft.com/office/drawing/2014/main" id="{0762B679-E098-A24D-3C2D-6C8A77EB09F4}"/>
              </a:ext>
            </a:extLst>
          </p:cNvPr>
          <p:cNvPicPr>
            <a:picLocks noChangeAspect="1"/>
          </p:cNvPicPr>
          <p:nvPr/>
        </p:nvPicPr>
        <p:blipFill rotWithShape="1">
          <a:blip r:embed="rId5"/>
          <a:srcRect t="26923"/>
          <a:stretch/>
        </p:blipFill>
        <p:spPr>
          <a:xfrm>
            <a:off x="19673" y="4033381"/>
            <a:ext cx="5124945" cy="1966586"/>
          </a:xfrm>
          <a:prstGeom prst="rect">
            <a:avLst/>
          </a:prstGeom>
        </p:spPr>
      </p:pic>
      <p:pic>
        <p:nvPicPr>
          <p:cNvPr id="4" name="Picture 3">
            <a:extLst>
              <a:ext uri="{FF2B5EF4-FFF2-40B4-BE49-F238E27FC236}">
                <a16:creationId xmlns:a16="http://schemas.microsoft.com/office/drawing/2014/main" id="{06E95E1F-8791-F8D8-FB76-EF37DFA60A8A}"/>
              </a:ext>
            </a:extLst>
          </p:cNvPr>
          <p:cNvPicPr>
            <a:picLocks noChangeAspect="1"/>
          </p:cNvPicPr>
          <p:nvPr/>
        </p:nvPicPr>
        <p:blipFill>
          <a:blip r:embed="rId6"/>
          <a:stretch>
            <a:fillRect/>
          </a:stretch>
        </p:blipFill>
        <p:spPr>
          <a:xfrm>
            <a:off x="5053116" y="1240777"/>
            <a:ext cx="4667082" cy="3789461"/>
          </a:xfrm>
          <a:prstGeom prst="rect">
            <a:avLst/>
          </a:prstGeom>
        </p:spPr>
      </p:pic>
    </p:spTree>
    <p:extLst>
      <p:ext uri="{BB962C8B-B14F-4D97-AF65-F5344CB8AC3E}">
        <p14:creationId xmlns:p14="http://schemas.microsoft.com/office/powerpoint/2010/main" val="379911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4B1E98-6751-3141-02F2-8C279C263EE1}"/>
              </a:ext>
            </a:extLst>
          </p:cNvPr>
          <p:cNvPicPr>
            <a:picLocks noChangeAspect="1"/>
          </p:cNvPicPr>
          <p:nvPr/>
        </p:nvPicPr>
        <p:blipFill>
          <a:blip r:embed="rId3"/>
          <a:stretch>
            <a:fillRect/>
          </a:stretch>
        </p:blipFill>
        <p:spPr>
          <a:xfrm>
            <a:off x="1478071" y="200006"/>
            <a:ext cx="7772400" cy="4979920"/>
          </a:xfrm>
          <a:prstGeom prst="rect">
            <a:avLst/>
          </a:prstGeom>
        </p:spPr>
      </p:pic>
      <p:pic>
        <p:nvPicPr>
          <p:cNvPr id="7" name="Picture 6">
            <a:extLst>
              <a:ext uri="{FF2B5EF4-FFF2-40B4-BE49-F238E27FC236}">
                <a16:creationId xmlns:a16="http://schemas.microsoft.com/office/drawing/2014/main" id="{45241BBB-B69D-1767-B7C2-ADE9796DC179}"/>
              </a:ext>
            </a:extLst>
          </p:cNvPr>
          <p:cNvPicPr>
            <a:picLocks noChangeAspect="1"/>
          </p:cNvPicPr>
          <p:nvPr/>
        </p:nvPicPr>
        <p:blipFill>
          <a:blip r:embed="rId4"/>
          <a:stretch>
            <a:fillRect/>
          </a:stretch>
        </p:blipFill>
        <p:spPr>
          <a:xfrm>
            <a:off x="4799904" y="2904009"/>
            <a:ext cx="5914025" cy="1996523"/>
          </a:xfrm>
          <a:prstGeom prst="rect">
            <a:avLst/>
          </a:prstGeom>
        </p:spPr>
      </p:pic>
      <p:pic>
        <p:nvPicPr>
          <p:cNvPr id="8" name="Picture 7">
            <a:extLst>
              <a:ext uri="{FF2B5EF4-FFF2-40B4-BE49-F238E27FC236}">
                <a16:creationId xmlns:a16="http://schemas.microsoft.com/office/drawing/2014/main" id="{A05B36CA-9BE4-DCCC-0663-BFA579BE9DE9}"/>
              </a:ext>
            </a:extLst>
          </p:cNvPr>
          <p:cNvPicPr>
            <a:picLocks noChangeAspect="1"/>
          </p:cNvPicPr>
          <p:nvPr/>
        </p:nvPicPr>
        <p:blipFill>
          <a:blip r:embed="rId5"/>
          <a:stretch>
            <a:fillRect/>
          </a:stretch>
        </p:blipFill>
        <p:spPr>
          <a:xfrm>
            <a:off x="4799903" y="4900532"/>
            <a:ext cx="5914025" cy="1933100"/>
          </a:xfrm>
          <a:prstGeom prst="rect">
            <a:avLst/>
          </a:prstGeom>
        </p:spPr>
      </p:pic>
      <p:pic>
        <p:nvPicPr>
          <p:cNvPr id="9" name="Picture 8">
            <a:extLst>
              <a:ext uri="{FF2B5EF4-FFF2-40B4-BE49-F238E27FC236}">
                <a16:creationId xmlns:a16="http://schemas.microsoft.com/office/drawing/2014/main" id="{34CCBBC6-A0FA-D862-2806-9FDCA6B7816D}"/>
              </a:ext>
            </a:extLst>
          </p:cNvPr>
          <p:cNvPicPr>
            <a:picLocks noChangeAspect="1"/>
          </p:cNvPicPr>
          <p:nvPr/>
        </p:nvPicPr>
        <p:blipFill>
          <a:blip r:embed="rId6"/>
          <a:stretch>
            <a:fillRect/>
          </a:stretch>
        </p:blipFill>
        <p:spPr>
          <a:xfrm>
            <a:off x="9731240" y="871098"/>
            <a:ext cx="1537774" cy="1537774"/>
          </a:xfrm>
          <a:prstGeom prst="rect">
            <a:avLst/>
          </a:prstGeom>
        </p:spPr>
      </p:pic>
    </p:spTree>
    <p:extLst>
      <p:ext uri="{BB962C8B-B14F-4D97-AF65-F5344CB8AC3E}">
        <p14:creationId xmlns:p14="http://schemas.microsoft.com/office/powerpoint/2010/main" val="374329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F2BB1-1F1A-77E2-3EA4-1A6E3849D6B8}"/>
              </a:ext>
            </a:extLst>
          </p:cNvPr>
          <p:cNvPicPr>
            <a:picLocks noChangeAspect="1"/>
          </p:cNvPicPr>
          <p:nvPr/>
        </p:nvPicPr>
        <p:blipFill>
          <a:blip r:embed="rId3"/>
          <a:stretch>
            <a:fillRect/>
          </a:stretch>
        </p:blipFill>
        <p:spPr>
          <a:xfrm>
            <a:off x="7440460" y="527647"/>
            <a:ext cx="4751540" cy="4467117"/>
          </a:xfrm>
          <a:prstGeom prst="rect">
            <a:avLst/>
          </a:prstGeom>
        </p:spPr>
      </p:pic>
      <p:pic>
        <p:nvPicPr>
          <p:cNvPr id="4" name="Picture 3">
            <a:extLst>
              <a:ext uri="{FF2B5EF4-FFF2-40B4-BE49-F238E27FC236}">
                <a16:creationId xmlns:a16="http://schemas.microsoft.com/office/drawing/2014/main" id="{7FB85CB1-7B01-7194-136D-36F14A468282}"/>
              </a:ext>
            </a:extLst>
          </p:cNvPr>
          <p:cNvPicPr>
            <a:picLocks noChangeAspect="1"/>
          </p:cNvPicPr>
          <p:nvPr/>
        </p:nvPicPr>
        <p:blipFill>
          <a:blip r:embed="rId4"/>
          <a:stretch>
            <a:fillRect/>
          </a:stretch>
        </p:blipFill>
        <p:spPr>
          <a:xfrm>
            <a:off x="152922" y="38100"/>
            <a:ext cx="6324600" cy="3479800"/>
          </a:xfrm>
          <a:prstGeom prst="rect">
            <a:avLst/>
          </a:prstGeom>
        </p:spPr>
      </p:pic>
      <p:pic>
        <p:nvPicPr>
          <p:cNvPr id="6" name="Picture 5">
            <a:extLst>
              <a:ext uri="{FF2B5EF4-FFF2-40B4-BE49-F238E27FC236}">
                <a16:creationId xmlns:a16="http://schemas.microsoft.com/office/drawing/2014/main" id="{926DCB75-85B8-A68A-6C6A-56A54C5A5315}"/>
              </a:ext>
            </a:extLst>
          </p:cNvPr>
          <p:cNvPicPr>
            <a:picLocks noChangeAspect="1"/>
          </p:cNvPicPr>
          <p:nvPr/>
        </p:nvPicPr>
        <p:blipFill>
          <a:blip r:embed="rId5"/>
          <a:stretch>
            <a:fillRect/>
          </a:stretch>
        </p:blipFill>
        <p:spPr>
          <a:xfrm>
            <a:off x="0" y="3862351"/>
            <a:ext cx="7772400" cy="2957549"/>
          </a:xfrm>
          <a:prstGeom prst="rect">
            <a:avLst/>
          </a:prstGeom>
        </p:spPr>
      </p:pic>
      <p:sp>
        <p:nvSpPr>
          <p:cNvPr id="7" name="TextBox 6">
            <a:extLst>
              <a:ext uri="{FF2B5EF4-FFF2-40B4-BE49-F238E27FC236}">
                <a16:creationId xmlns:a16="http://schemas.microsoft.com/office/drawing/2014/main" id="{A0598565-30E8-56AB-2CEF-05D7AB2F447D}"/>
              </a:ext>
            </a:extLst>
          </p:cNvPr>
          <p:cNvSpPr txBox="1"/>
          <p:nvPr/>
        </p:nvSpPr>
        <p:spPr>
          <a:xfrm>
            <a:off x="0" y="5799776"/>
            <a:ext cx="1127342" cy="923330"/>
          </a:xfrm>
          <a:prstGeom prst="rect">
            <a:avLst/>
          </a:prstGeom>
          <a:noFill/>
        </p:spPr>
        <p:txBody>
          <a:bodyPr wrap="square" rtlCol="0">
            <a:spAutoFit/>
          </a:bodyPr>
          <a:lstStyle/>
          <a:p>
            <a:r>
              <a:rPr lang="en-US" dirty="0"/>
              <a:t>(Google’s regular  LLM)</a:t>
            </a:r>
          </a:p>
        </p:txBody>
      </p:sp>
      <p:sp>
        <p:nvSpPr>
          <p:cNvPr id="2" name="TextBox 1">
            <a:extLst>
              <a:ext uri="{FF2B5EF4-FFF2-40B4-BE49-F238E27FC236}">
                <a16:creationId xmlns:a16="http://schemas.microsoft.com/office/drawing/2014/main" id="{B6512E95-3185-8E93-8B97-DA77EF25DEDF}"/>
              </a:ext>
            </a:extLst>
          </p:cNvPr>
          <p:cNvSpPr txBox="1"/>
          <p:nvPr/>
        </p:nvSpPr>
        <p:spPr>
          <a:xfrm>
            <a:off x="8981161" y="5615110"/>
            <a:ext cx="3356976" cy="369332"/>
          </a:xfrm>
          <a:prstGeom prst="rect">
            <a:avLst/>
          </a:prstGeom>
          <a:noFill/>
        </p:spPr>
        <p:txBody>
          <a:bodyPr wrap="square" rtlCol="0">
            <a:spAutoFit/>
          </a:bodyPr>
          <a:lstStyle/>
          <a:p>
            <a:r>
              <a:rPr lang="en-US" b="1" dirty="0"/>
              <a:t>Differential Diagnosis</a:t>
            </a:r>
          </a:p>
        </p:txBody>
      </p:sp>
    </p:spTree>
    <p:extLst>
      <p:ext uri="{BB962C8B-B14F-4D97-AF65-F5344CB8AC3E}">
        <p14:creationId xmlns:p14="http://schemas.microsoft.com/office/powerpoint/2010/main" val="877973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0206E-4988-731C-71AA-716011769168}"/>
              </a:ext>
            </a:extLst>
          </p:cNvPr>
          <p:cNvPicPr>
            <a:picLocks noChangeAspect="1"/>
          </p:cNvPicPr>
          <p:nvPr/>
        </p:nvPicPr>
        <p:blipFill>
          <a:blip r:embed="rId5"/>
          <a:stretch>
            <a:fillRect/>
          </a:stretch>
        </p:blipFill>
        <p:spPr>
          <a:xfrm>
            <a:off x="242767" y="681933"/>
            <a:ext cx="4253033" cy="1721339"/>
          </a:xfrm>
          <a:prstGeom prst="rect">
            <a:avLst/>
          </a:prstGeom>
        </p:spPr>
      </p:pic>
      <p:pic>
        <p:nvPicPr>
          <p:cNvPr id="4" name="New picture">
            <a:extLst>
              <a:ext uri="{FF2B5EF4-FFF2-40B4-BE49-F238E27FC236}">
                <a16:creationId xmlns:a16="http://schemas.microsoft.com/office/drawing/2014/main" id="{03A08EC4-BCE4-44B8-02B6-C1A0BB6E66D1}"/>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t="52442"/>
          <a:stretch/>
        </p:blipFill>
        <p:spPr bwMode="auto">
          <a:xfrm>
            <a:off x="5937491" y="2727544"/>
            <a:ext cx="6142819" cy="332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6" name="New picture">
            <a:extLst>
              <a:ext uri="{FF2B5EF4-FFF2-40B4-BE49-F238E27FC236}">
                <a16:creationId xmlns:a16="http://schemas.microsoft.com/office/drawing/2014/main" id="{3EFA227F-6877-293A-3523-F2864AD26267}"/>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b="48687"/>
          <a:stretch/>
        </p:blipFill>
        <p:spPr bwMode="auto">
          <a:xfrm>
            <a:off x="111690" y="2752833"/>
            <a:ext cx="5825801" cy="340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8" name="Picture 7">
            <a:extLst>
              <a:ext uri="{FF2B5EF4-FFF2-40B4-BE49-F238E27FC236}">
                <a16:creationId xmlns:a16="http://schemas.microsoft.com/office/drawing/2014/main" id="{B22BB28F-F337-91A2-D9FB-E4BE2B03715C}"/>
              </a:ext>
            </a:extLst>
          </p:cNvPr>
          <p:cNvPicPr>
            <a:picLocks noChangeAspect="1"/>
          </p:cNvPicPr>
          <p:nvPr/>
        </p:nvPicPr>
        <p:blipFill>
          <a:blip r:embed="rId7"/>
          <a:stretch>
            <a:fillRect/>
          </a:stretch>
        </p:blipFill>
        <p:spPr>
          <a:xfrm>
            <a:off x="4307910" y="703854"/>
            <a:ext cx="7772400" cy="1901561"/>
          </a:xfrm>
          <a:prstGeom prst="rect">
            <a:avLst/>
          </a:prstGeom>
        </p:spPr>
      </p:pic>
      <p:sp>
        <p:nvSpPr>
          <p:cNvPr id="14" name="TextBox 13">
            <a:extLst>
              <a:ext uri="{FF2B5EF4-FFF2-40B4-BE49-F238E27FC236}">
                <a16:creationId xmlns:a16="http://schemas.microsoft.com/office/drawing/2014/main" id="{BCD29778-7CF4-0E2D-3232-4FBA1525DB3F}"/>
              </a:ext>
            </a:extLst>
          </p:cNvPr>
          <p:cNvSpPr txBox="1"/>
          <p:nvPr/>
        </p:nvSpPr>
        <p:spPr>
          <a:xfrm>
            <a:off x="4697260" y="6303962"/>
            <a:ext cx="3356976" cy="369332"/>
          </a:xfrm>
          <a:prstGeom prst="rect">
            <a:avLst/>
          </a:prstGeom>
          <a:noFill/>
        </p:spPr>
        <p:txBody>
          <a:bodyPr wrap="square" rtlCol="0">
            <a:spAutoFit/>
          </a:bodyPr>
          <a:lstStyle/>
          <a:p>
            <a:r>
              <a:rPr lang="en-US" b="1" dirty="0"/>
              <a:t>Clinical Reasoning</a:t>
            </a:r>
          </a:p>
        </p:txBody>
      </p:sp>
    </p:spTree>
    <p:extLst>
      <p:ext uri="{BB962C8B-B14F-4D97-AF65-F5344CB8AC3E}">
        <p14:creationId xmlns:p14="http://schemas.microsoft.com/office/powerpoint/2010/main" val="233422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8C6F-26B4-8160-69BB-55CA6AEED79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FDD78B22-07AF-7AC9-48D5-8369288507E4}"/>
              </a:ext>
            </a:extLst>
          </p:cNvPr>
          <p:cNvSpPr>
            <a:spLocks noGrp="1"/>
          </p:cNvSpPr>
          <p:nvPr>
            <p:ph idx="1"/>
          </p:nvPr>
        </p:nvSpPr>
        <p:spPr/>
        <p:txBody>
          <a:bodyPr/>
          <a:lstStyle/>
          <a:p>
            <a:endParaRPr lang="en-US"/>
          </a:p>
        </p:txBody>
      </p:sp>
      <p:pic>
        <p:nvPicPr>
          <p:cNvPr id="7170" name="Picture 2" descr="Image">
            <a:extLst>
              <a:ext uri="{FF2B5EF4-FFF2-40B4-BE49-F238E27FC236}">
                <a16:creationId xmlns:a16="http://schemas.microsoft.com/office/drawing/2014/main" id="{02ED4415-A503-DAD0-95BC-32DDF18FE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257"/>
            <a:ext cx="12192000" cy="5424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3A9C9F-4E56-00A4-A835-A2CDE23947BD}"/>
              </a:ext>
            </a:extLst>
          </p:cNvPr>
          <p:cNvPicPr>
            <a:picLocks noChangeAspect="1"/>
          </p:cNvPicPr>
          <p:nvPr/>
        </p:nvPicPr>
        <p:blipFill>
          <a:blip r:embed="rId4"/>
          <a:stretch>
            <a:fillRect/>
          </a:stretch>
        </p:blipFill>
        <p:spPr>
          <a:xfrm>
            <a:off x="2685788" y="47023"/>
            <a:ext cx="6420633" cy="2241864"/>
          </a:xfrm>
          <a:prstGeom prst="rect">
            <a:avLst/>
          </a:prstGeom>
        </p:spPr>
      </p:pic>
    </p:spTree>
    <p:extLst>
      <p:ext uri="{BB962C8B-B14F-4D97-AF65-F5344CB8AC3E}">
        <p14:creationId xmlns:p14="http://schemas.microsoft.com/office/powerpoint/2010/main" val="14672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0E2F-2E35-CE8F-89E9-96DD815ACF96}"/>
              </a:ext>
            </a:extLst>
          </p:cNvPr>
          <p:cNvSpPr>
            <a:spLocks noGrp="1"/>
          </p:cNvSpPr>
          <p:nvPr>
            <p:ph type="title"/>
          </p:nvPr>
        </p:nvSpPr>
        <p:spPr/>
        <p:txBody>
          <a:bodyPr>
            <a:normAutofit fontScale="90000"/>
          </a:bodyPr>
          <a:lstStyle/>
          <a:p>
            <a:r>
              <a:rPr lang="en-US" dirty="0"/>
              <a:t>Jesse’s Case</a:t>
            </a:r>
            <a:br>
              <a:rPr lang="en-US" dirty="0"/>
            </a:br>
            <a:r>
              <a:rPr lang="en-US" dirty="0"/>
              <a:t>Differential </a:t>
            </a:r>
            <a:br>
              <a:rPr lang="en-US" dirty="0"/>
            </a:br>
            <a:r>
              <a:rPr lang="en-US" dirty="0"/>
              <a:t>diagnosis? </a:t>
            </a:r>
          </a:p>
        </p:txBody>
      </p:sp>
      <p:sp>
        <p:nvSpPr>
          <p:cNvPr id="3" name="Content Placeholder 2">
            <a:extLst>
              <a:ext uri="{FF2B5EF4-FFF2-40B4-BE49-F238E27FC236}">
                <a16:creationId xmlns:a16="http://schemas.microsoft.com/office/drawing/2014/main" id="{71E89EBB-A865-F9D4-BC75-341B15FEA387}"/>
              </a:ext>
            </a:extLst>
          </p:cNvPr>
          <p:cNvSpPr>
            <a:spLocks noGrp="1"/>
          </p:cNvSpPr>
          <p:nvPr>
            <p:ph idx="1"/>
          </p:nvPr>
        </p:nvSpPr>
        <p:spPr>
          <a:xfrm>
            <a:off x="838200" y="2141537"/>
            <a:ext cx="2443619" cy="4351338"/>
          </a:xfrm>
        </p:spPr>
        <p:txBody>
          <a:bodyPr>
            <a:normAutofit/>
          </a:bodyPr>
          <a:lstStyle/>
          <a:p>
            <a:r>
              <a:rPr lang="en-US" dirty="0"/>
              <a:t>Consider: your brain is a black box.</a:t>
            </a:r>
          </a:p>
          <a:p>
            <a:endParaRPr lang="en-US" dirty="0"/>
          </a:p>
        </p:txBody>
      </p:sp>
      <p:pic>
        <p:nvPicPr>
          <p:cNvPr id="4" name="Picture 3">
            <a:extLst>
              <a:ext uri="{FF2B5EF4-FFF2-40B4-BE49-F238E27FC236}">
                <a16:creationId xmlns:a16="http://schemas.microsoft.com/office/drawing/2014/main" id="{60E2329A-AC85-741C-C128-BEB222F1005A}"/>
              </a:ext>
            </a:extLst>
          </p:cNvPr>
          <p:cNvPicPr>
            <a:picLocks noChangeAspect="1"/>
          </p:cNvPicPr>
          <p:nvPr/>
        </p:nvPicPr>
        <p:blipFill>
          <a:blip r:embed="rId3"/>
          <a:stretch>
            <a:fillRect/>
          </a:stretch>
        </p:blipFill>
        <p:spPr>
          <a:xfrm>
            <a:off x="5377731" y="0"/>
            <a:ext cx="6547156" cy="6858000"/>
          </a:xfrm>
          <a:prstGeom prst="rect">
            <a:avLst/>
          </a:prstGeom>
        </p:spPr>
      </p:pic>
      <p:sp>
        <p:nvSpPr>
          <p:cNvPr id="6" name="TextBox 5">
            <a:extLst>
              <a:ext uri="{FF2B5EF4-FFF2-40B4-BE49-F238E27FC236}">
                <a16:creationId xmlns:a16="http://schemas.microsoft.com/office/drawing/2014/main" id="{002D18F1-992B-E2AB-1DBF-41C6A4B9752C}"/>
              </a:ext>
            </a:extLst>
          </p:cNvPr>
          <p:cNvSpPr txBox="1"/>
          <p:nvPr/>
        </p:nvSpPr>
        <p:spPr>
          <a:xfrm>
            <a:off x="57879" y="4187104"/>
            <a:ext cx="6100174" cy="2567626"/>
          </a:xfrm>
          <a:prstGeom prst="rect">
            <a:avLst/>
          </a:prstGeom>
          <a:noFill/>
        </p:spPr>
        <p:txBody>
          <a:bodyPr wrap="square">
            <a:spAutoFit/>
          </a:bodyPr>
          <a:lstStyle/>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Before Scott’s clarification (vs after →)	</a:t>
            </a: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1.	</a:t>
            </a:r>
            <a:r>
              <a:rPr lang="en-US" sz="1800" b="1" kern="0" dirty="0">
                <a:solidFill>
                  <a:srgbClr val="0E0E0E"/>
                </a:solidFill>
                <a:effectLst/>
                <a:latin typeface="System Font"/>
                <a:ea typeface="Aptos" panose="020B0004020202020204" pitchFamily="34" charset="0"/>
                <a:cs typeface="System Font"/>
              </a:rPr>
              <a:t>Bronchogenic Carcinoma (35%)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2.	</a:t>
            </a:r>
            <a:r>
              <a:rPr lang="en-US" sz="1800" b="1" kern="0" dirty="0">
                <a:solidFill>
                  <a:srgbClr val="0E0E0E"/>
                </a:solidFill>
                <a:effectLst/>
                <a:latin typeface="System Font"/>
                <a:ea typeface="Aptos" panose="020B0004020202020204" pitchFamily="34" charset="0"/>
                <a:cs typeface="System Font"/>
              </a:rPr>
              <a:t>Recurrent Coccidioidomycosis (Valley Fever) (25%)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3.	</a:t>
            </a:r>
            <a:r>
              <a:rPr lang="en-US" sz="1800" b="1" kern="0" dirty="0">
                <a:solidFill>
                  <a:srgbClr val="0E0E0E"/>
                </a:solidFill>
                <a:effectLst/>
                <a:latin typeface="System Font"/>
                <a:ea typeface="Aptos" panose="020B0004020202020204" pitchFamily="34" charset="0"/>
                <a:cs typeface="System Font"/>
              </a:rPr>
              <a:t>Pulmonary Tuberculosis (15%)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4.	</a:t>
            </a:r>
            <a:r>
              <a:rPr lang="en-US" sz="1800" b="1" kern="0" dirty="0">
                <a:solidFill>
                  <a:srgbClr val="0E0E0E"/>
                </a:solidFill>
                <a:effectLst/>
                <a:latin typeface="System Font"/>
                <a:ea typeface="Aptos" panose="020B0004020202020204" pitchFamily="34" charset="0"/>
                <a:cs typeface="System Font"/>
              </a:rPr>
              <a:t>Pulmonary Vasculitis (e.g., Granulomatosis with Polyangiitis) (15%)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5.	</a:t>
            </a:r>
            <a:r>
              <a:rPr lang="en-US" sz="1800" b="1" kern="0" dirty="0">
                <a:solidFill>
                  <a:srgbClr val="0E0E0E"/>
                </a:solidFill>
                <a:effectLst/>
                <a:latin typeface="System Font"/>
                <a:ea typeface="Aptos" panose="020B0004020202020204" pitchFamily="34" charset="0"/>
                <a:cs typeface="System Font"/>
              </a:rPr>
              <a:t>Pulmonary Embolism with Infarction (10%)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7775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B8BF-B3B9-AF6C-61AA-E1DCD9F3B3E9}"/>
              </a:ext>
            </a:extLst>
          </p:cNvPr>
          <p:cNvSpPr>
            <a:spLocks noGrp="1"/>
          </p:cNvSpPr>
          <p:nvPr>
            <p:ph type="title"/>
          </p:nvPr>
        </p:nvSpPr>
        <p:spPr/>
        <p:txBody>
          <a:bodyPr/>
          <a:lstStyle/>
          <a:p>
            <a:r>
              <a:rPr lang="en-US" dirty="0"/>
              <a:t>Prompt Engineering: </a:t>
            </a:r>
          </a:p>
        </p:txBody>
      </p:sp>
      <p:sp>
        <p:nvSpPr>
          <p:cNvPr id="3" name="Content Placeholder 2">
            <a:extLst>
              <a:ext uri="{FF2B5EF4-FFF2-40B4-BE49-F238E27FC236}">
                <a16:creationId xmlns:a16="http://schemas.microsoft.com/office/drawing/2014/main" id="{522F28FA-D9EC-C448-AB7E-D09E1AC923A4}"/>
              </a:ext>
            </a:extLst>
          </p:cNvPr>
          <p:cNvSpPr>
            <a:spLocks noGrp="1"/>
          </p:cNvSpPr>
          <p:nvPr>
            <p:ph idx="1"/>
          </p:nvPr>
        </p:nvSpPr>
        <p:spPr/>
        <p:txBody>
          <a:bodyPr>
            <a:normAutofit/>
          </a:bodyPr>
          <a:lstStyle/>
          <a:p>
            <a:r>
              <a:rPr lang="en-US" b="1" dirty="0"/>
              <a:t>Zero shot prompting </a:t>
            </a:r>
            <a:r>
              <a:rPr lang="en-US" dirty="0"/>
              <a:t>= just ask for the answer out of the blue ”The patient has heart failure and rales. Why is she short of breath?”</a:t>
            </a:r>
          </a:p>
          <a:p>
            <a:r>
              <a:rPr lang="en-US" b="1" dirty="0"/>
              <a:t>N-shot prompting </a:t>
            </a:r>
            <a:r>
              <a:rPr lang="en-US" dirty="0"/>
              <a:t>= ask a sequence of questions and rely on </a:t>
            </a:r>
            <a:r>
              <a:rPr lang="en-US" u="sng" dirty="0"/>
              <a:t>in-context learning</a:t>
            </a:r>
            <a:r>
              <a:rPr lang="en-US" dirty="0"/>
              <a:t>. “What’s your differential?” ”Why do you think heart failure is most likely?” “What tests would you order?”</a:t>
            </a:r>
          </a:p>
          <a:p>
            <a:r>
              <a:rPr lang="en-US" b="1" dirty="0"/>
              <a:t>Chain of thought  prompting: </a:t>
            </a:r>
            <a:r>
              <a:rPr lang="en-US" dirty="0"/>
              <a:t>“The patient has </a:t>
            </a:r>
            <a:r>
              <a:rPr lang="en-US" dirty="0" err="1"/>
              <a:t>xyz</a:t>
            </a:r>
            <a:r>
              <a:rPr lang="en-US" dirty="0"/>
              <a:t> medical history and presents with shortness of breath. First, summarize the case, then provide an ordered different diagnosis. Gives pros and cons for each possibility. Then, provide recommendations on which test to order. </a:t>
            </a:r>
            <a:endParaRPr lang="en-US" dirty="0">
              <a:latin typeface="Helvetica Neue" panose="02000503000000020004" pitchFamily="2" charset="0"/>
            </a:endParaRPr>
          </a:p>
          <a:p>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109582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A673-A4CE-7B1F-5B08-2BF00645E46F}"/>
              </a:ext>
            </a:extLst>
          </p:cNvPr>
          <p:cNvSpPr>
            <a:spLocks noGrp="1"/>
          </p:cNvSpPr>
          <p:nvPr>
            <p:ph type="title"/>
          </p:nvPr>
        </p:nvSpPr>
        <p:spPr/>
        <p:txBody>
          <a:bodyPr/>
          <a:lstStyle/>
          <a:p>
            <a:r>
              <a:rPr lang="en-US" dirty="0"/>
              <a:t>Prompt engineering is hard </a:t>
            </a:r>
          </a:p>
        </p:txBody>
      </p:sp>
      <p:sp>
        <p:nvSpPr>
          <p:cNvPr id="5" name="TextBox 4">
            <a:extLst>
              <a:ext uri="{FF2B5EF4-FFF2-40B4-BE49-F238E27FC236}">
                <a16:creationId xmlns:a16="http://schemas.microsoft.com/office/drawing/2014/main" id="{88148B2F-2DAF-75D7-2FE7-AF24830F7747}"/>
              </a:ext>
            </a:extLst>
          </p:cNvPr>
          <p:cNvSpPr txBox="1"/>
          <p:nvPr/>
        </p:nvSpPr>
        <p:spPr>
          <a:xfrm>
            <a:off x="1031312" y="2746583"/>
            <a:ext cx="4818343" cy="2308324"/>
          </a:xfrm>
          <a:prstGeom prst="rect">
            <a:avLst/>
          </a:prstGeom>
          <a:noFill/>
        </p:spPr>
        <p:txBody>
          <a:bodyPr wrap="square">
            <a:spAutoFit/>
          </a:bodyPr>
          <a:lstStyle/>
          <a:p>
            <a:r>
              <a:rPr lang="en-US" dirty="0">
                <a:effectLst/>
                <a:latin typeface="Helvetica Neue" panose="02000503000000020004" pitchFamily="2" charset="0"/>
              </a:rPr>
              <a:t>Act like a </a:t>
            </a:r>
            <a:r>
              <a:rPr lang="en-US" b="1" dirty="0">
                <a:effectLst/>
                <a:latin typeface="Helvetica Neue" panose="02000503000000020004" pitchFamily="2" charset="0"/>
              </a:rPr>
              <a:t>[Specify a role]</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effectLst/>
                <a:latin typeface="Helvetica Neue" panose="02000503000000020004" pitchFamily="2" charset="0"/>
              </a:rPr>
              <a:t>[What do you need?]</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effectLst/>
                <a:latin typeface="Helvetica Neue" panose="02000503000000020004" pitchFamily="2" charset="0"/>
              </a:rPr>
              <a:t>[Enter a task]</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[Enter details; often in a chain of steps]</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[Enter exclusion]</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[Select a format]</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endParaRPr lang="en-US" dirty="0">
              <a:effectLst/>
              <a:latin typeface="Helvetica Neue" panose="02000503000000020004" pitchFamily="2" charset="0"/>
            </a:endParaRPr>
          </a:p>
        </p:txBody>
      </p:sp>
      <p:sp>
        <p:nvSpPr>
          <p:cNvPr id="9" name="TextBox 8">
            <a:extLst>
              <a:ext uri="{FF2B5EF4-FFF2-40B4-BE49-F238E27FC236}">
                <a16:creationId xmlns:a16="http://schemas.microsoft.com/office/drawing/2014/main" id="{35D09441-B4B8-6BB9-7F47-007F7BB06203}"/>
              </a:ext>
            </a:extLst>
          </p:cNvPr>
          <p:cNvSpPr txBox="1"/>
          <p:nvPr/>
        </p:nvSpPr>
        <p:spPr>
          <a:xfrm>
            <a:off x="6096000" y="1500088"/>
            <a:ext cx="5615836" cy="5078313"/>
          </a:xfrm>
          <a:prstGeom prst="rect">
            <a:avLst/>
          </a:prstGeom>
          <a:noFill/>
        </p:spPr>
        <p:txBody>
          <a:bodyPr wrap="square">
            <a:spAutoFit/>
          </a:bodyPr>
          <a:lstStyle/>
          <a:p>
            <a:r>
              <a:rPr lang="en-US" dirty="0">
                <a:effectLst/>
                <a:latin typeface="Helvetica Neue" panose="02000503000000020004" pitchFamily="2" charset="0"/>
              </a:rPr>
              <a:t>Act like an </a:t>
            </a:r>
            <a:r>
              <a:rPr lang="en-US" b="1" dirty="0">
                <a:effectLst/>
                <a:latin typeface="Helvetica Neue" panose="02000503000000020004" pitchFamily="2" charset="0"/>
              </a:rPr>
              <a:t>expert diagnostician</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latin typeface="Helvetica Neue" panose="02000503000000020004" pitchFamily="2" charset="0"/>
              </a:rPr>
              <a:t>prioritized differential diagnosis that includes all of the likely diagnoses and all the diagnoses it would be important not to miss</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latin typeface="Helvetica Neue" panose="02000503000000020004" pitchFamily="2" charset="0"/>
              </a:rPr>
              <a:t>first generate a list of the most likely diagnoses, you will then order them from most to least likely, then you will give a probability for each</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consider all the most likely or dangerous diagnoses. Consider the pretest probability of each diagnosis, then modify it by the cumulative strength of evidence to get a final probability.</a:t>
            </a:r>
            <a:endParaRPr lang="en-US" dirty="0">
              <a:effectLst/>
              <a:latin typeface="Helvetica Neue" panose="02000503000000020004" pitchFamily="2" charset="0"/>
            </a:endParaRPr>
          </a:p>
          <a:p>
            <a:r>
              <a:rPr lang="en-US" dirty="0">
                <a:effectLst/>
                <a:latin typeface="Helvetica Neue" panose="02000503000000020004" pitchFamily="2" charset="0"/>
              </a:rPr>
              <a:t>please </a:t>
            </a:r>
            <a:r>
              <a:rPr lang="en-US" b="1" dirty="0">
                <a:effectLst/>
                <a:latin typeface="Helvetica Neue" panose="02000503000000020004" pitchFamily="2" charset="0"/>
              </a:rPr>
              <a:t>Prioritize accuracy.</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list format, with percentage likelihoods and a short explanation</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p>
          <a:p>
            <a:r>
              <a:rPr lang="en-US" dirty="0">
                <a:effectLst/>
                <a:latin typeface="Helvetica Neue" panose="02000503000000020004" pitchFamily="2" charset="0"/>
              </a:rPr>
              <a:t>Here is the case: …</a:t>
            </a:r>
          </a:p>
        </p:txBody>
      </p:sp>
    </p:spTree>
    <p:extLst>
      <p:ext uri="{BB962C8B-B14F-4D97-AF65-F5344CB8AC3E}">
        <p14:creationId xmlns:p14="http://schemas.microsoft.com/office/powerpoint/2010/main" val="3000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robe in front of a city&#10;&#10;Description automatically generated">
            <a:extLst>
              <a:ext uri="{FF2B5EF4-FFF2-40B4-BE49-F238E27FC236}">
                <a16:creationId xmlns:a16="http://schemas.microsoft.com/office/drawing/2014/main" id="{4FFEA71C-3129-BF9E-F010-95FF73FCE59E}"/>
              </a:ext>
            </a:extLst>
          </p:cNvPr>
          <p:cNvPicPr>
            <a:picLocks noChangeAspect="1"/>
          </p:cNvPicPr>
          <p:nvPr/>
        </p:nvPicPr>
        <p:blipFill rotWithShape="1">
          <a:blip r:embed="rId3"/>
          <a:srcRect l="9146" r="10134"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2669D-9C52-05A2-5563-B141C69B286E}"/>
              </a:ext>
            </a:extLst>
          </p:cNvPr>
          <p:cNvSpPr>
            <a:spLocks noGrp="1"/>
          </p:cNvSpPr>
          <p:nvPr>
            <p:ph type="title"/>
          </p:nvPr>
        </p:nvSpPr>
        <p:spPr>
          <a:xfrm>
            <a:off x="838200" y="365125"/>
            <a:ext cx="3822189" cy="1899912"/>
          </a:xfrm>
        </p:spPr>
        <p:txBody>
          <a:bodyPr>
            <a:normAutofit/>
          </a:bodyPr>
          <a:lstStyle/>
          <a:p>
            <a:r>
              <a:rPr lang="en-US" sz="2800"/>
              <a:t>“Any sufficiently advanced technology is indistinguishable from magic” Arthur C. Clark</a:t>
            </a:r>
          </a:p>
        </p:txBody>
      </p:sp>
      <p:sp>
        <p:nvSpPr>
          <p:cNvPr id="3" name="Content Placeholder 2">
            <a:extLst>
              <a:ext uri="{FF2B5EF4-FFF2-40B4-BE49-F238E27FC236}">
                <a16:creationId xmlns:a16="http://schemas.microsoft.com/office/drawing/2014/main" id="{BCD39247-5DC6-CB79-FDE4-529E0FBD859C}"/>
              </a:ext>
            </a:extLst>
          </p:cNvPr>
          <p:cNvSpPr>
            <a:spLocks noGrp="1"/>
          </p:cNvSpPr>
          <p:nvPr>
            <p:ph idx="1"/>
          </p:nvPr>
        </p:nvSpPr>
        <p:spPr>
          <a:xfrm>
            <a:off x="838200" y="2434201"/>
            <a:ext cx="4034425" cy="3742762"/>
          </a:xfrm>
        </p:spPr>
        <p:txBody>
          <a:bodyPr>
            <a:normAutofit/>
          </a:bodyPr>
          <a:lstStyle/>
          <a:p>
            <a:pPr marL="0" indent="0">
              <a:buNone/>
            </a:pPr>
            <a:r>
              <a:rPr lang="en-US" sz="2000" dirty="0"/>
              <a:t>Do </a:t>
            </a:r>
            <a:r>
              <a:rPr lang="en-US" sz="2000" b="1" dirty="0"/>
              <a:t>not</a:t>
            </a:r>
            <a:r>
              <a:rPr lang="en-US" sz="2000" dirty="0"/>
              <a:t> anthropomorphize</a:t>
            </a:r>
          </a:p>
          <a:p>
            <a:r>
              <a:rPr lang="en-US" sz="2000" dirty="0"/>
              <a:t>They’re Statistical Models</a:t>
            </a:r>
          </a:p>
          <a:p>
            <a:r>
              <a:rPr lang="en-US" sz="2000" dirty="0"/>
              <a:t>They’re tools that require some expertise to use</a:t>
            </a:r>
          </a:p>
          <a:p>
            <a:endParaRPr lang="en-US" sz="2000" dirty="0"/>
          </a:p>
          <a:p>
            <a:r>
              <a:rPr lang="en-US" sz="2000" b="1" dirty="0"/>
              <a:t>Goal 1: </a:t>
            </a:r>
            <a:r>
              <a:rPr lang="en-US" sz="2000" dirty="0"/>
              <a:t>Demystify how they work</a:t>
            </a:r>
          </a:p>
          <a:p>
            <a:r>
              <a:rPr lang="en-US" sz="2000" b="1" dirty="0"/>
              <a:t>Goal 2:</a:t>
            </a:r>
            <a:r>
              <a:rPr lang="en-US" sz="2000" dirty="0"/>
              <a:t> Tips for use</a:t>
            </a:r>
          </a:p>
          <a:p>
            <a:r>
              <a:rPr lang="en-US" sz="2000" b="1" dirty="0"/>
              <a:t>Goal 3:</a:t>
            </a:r>
            <a:r>
              <a:rPr lang="en-US" sz="2000" dirty="0"/>
              <a:t> Highlight current uses</a:t>
            </a:r>
            <a:endParaRPr lang="en-US" sz="2000" b="1" dirty="0"/>
          </a:p>
        </p:txBody>
      </p:sp>
      <p:sp>
        <p:nvSpPr>
          <p:cNvPr id="6" name="TextBox 5">
            <a:extLst>
              <a:ext uri="{FF2B5EF4-FFF2-40B4-BE49-F238E27FC236}">
                <a16:creationId xmlns:a16="http://schemas.microsoft.com/office/drawing/2014/main" id="{BC044F4E-1452-1D2D-903C-05E63D0C644C}"/>
              </a:ext>
            </a:extLst>
          </p:cNvPr>
          <p:cNvSpPr txBox="1"/>
          <p:nvPr/>
        </p:nvSpPr>
        <p:spPr>
          <a:xfrm>
            <a:off x="6929631" y="5657661"/>
            <a:ext cx="5329713" cy="1200329"/>
          </a:xfrm>
          <a:prstGeom prst="rect">
            <a:avLst/>
          </a:prstGeom>
          <a:noFill/>
        </p:spPr>
        <p:txBody>
          <a:bodyPr wrap="square">
            <a:spAutoFit/>
          </a:bodyPr>
          <a:lstStyle/>
          <a:p>
            <a:r>
              <a:rPr lang="en-US" b="1" dirty="0">
                <a:solidFill>
                  <a:srgbClr val="FFFFFF"/>
                </a:solidFill>
                <a:effectLst/>
                <a:latin typeface=".SF NS"/>
              </a:rPr>
              <a:t>“ChatGPT, make me an image that represents the following quote: "Any sufficiently advanced technology is indistinguishable from magic” by Arthur C. Clark. It’s for a presentation.”</a:t>
            </a:r>
          </a:p>
        </p:txBody>
      </p:sp>
    </p:spTree>
    <p:extLst>
      <p:ext uri="{BB962C8B-B14F-4D97-AF65-F5344CB8AC3E}">
        <p14:creationId xmlns:p14="http://schemas.microsoft.com/office/powerpoint/2010/main" val="96708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0D0F-C1BE-DED8-AEF0-2E83598D0E1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17C9D8-A035-5533-4003-416B6F618E75}"/>
              </a:ext>
            </a:extLst>
          </p:cNvPr>
          <p:cNvPicPr>
            <a:picLocks noGrp="1" noChangeAspect="1"/>
          </p:cNvPicPr>
          <p:nvPr>
            <p:ph idx="1"/>
          </p:nvPr>
        </p:nvPicPr>
        <p:blipFill>
          <a:blip r:embed="rId3"/>
          <a:stretch>
            <a:fillRect/>
          </a:stretch>
        </p:blipFill>
        <p:spPr>
          <a:xfrm>
            <a:off x="838200" y="254082"/>
            <a:ext cx="10515600" cy="1974819"/>
          </a:xfrm>
          <a:prstGeom prst="rect">
            <a:avLst/>
          </a:prstGeom>
        </p:spPr>
      </p:pic>
      <p:pic>
        <p:nvPicPr>
          <p:cNvPr id="4" name="Picture 3">
            <a:extLst>
              <a:ext uri="{FF2B5EF4-FFF2-40B4-BE49-F238E27FC236}">
                <a16:creationId xmlns:a16="http://schemas.microsoft.com/office/drawing/2014/main" id="{415E1FF3-005D-B114-1907-49395F1EF347}"/>
              </a:ext>
            </a:extLst>
          </p:cNvPr>
          <p:cNvPicPr>
            <a:picLocks noChangeAspect="1"/>
          </p:cNvPicPr>
          <p:nvPr/>
        </p:nvPicPr>
        <p:blipFill>
          <a:blip r:embed="rId4"/>
          <a:stretch>
            <a:fillRect/>
          </a:stretch>
        </p:blipFill>
        <p:spPr>
          <a:xfrm>
            <a:off x="2209800" y="2157405"/>
            <a:ext cx="7772400" cy="4349867"/>
          </a:xfrm>
          <a:prstGeom prst="rect">
            <a:avLst/>
          </a:prstGeom>
        </p:spPr>
      </p:pic>
    </p:spTree>
    <p:extLst>
      <p:ext uri="{BB962C8B-B14F-4D97-AF65-F5344CB8AC3E}">
        <p14:creationId xmlns:p14="http://schemas.microsoft.com/office/powerpoint/2010/main" val="353389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45676-6919-8076-98AF-ADE477BDC2A1}"/>
              </a:ext>
            </a:extLst>
          </p:cNvPr>
          <p:cNvPicPr>
            <a:picLocks noChangeAspect="1"/>
          </p:cNvPicPr>
          <p:nvPr/>
        </p:nvPicPr>
        <p:blipFill>
          <a:blip r:embed="rId3"/>
          <a:stretch>
            <a:fillRect/>
          </a:stretch>
        </p:blipFill>
        <p:spPr>
          <a:xfrm>
            <a:off x="388153" y="298265"/>
            <a:ext cx="6463737" cy="3130735"/>
          </a:xfrm>
          <a:prstGeom prst="rect">
            <a:avLst/>
          </a:prstGeom>
        </p:spPr>
      </p:pic>
      <p:sp>
        <p:nvSpPr>
          <p:cNvPr id="6" name="TextBox 5">
            <a:extLst>
              <a:ext uri="{FF2B5EF4-FFF2-40B4-BE49-F238E27FC236}">
                <a16:creationId xmlns:a16="http://schemas.microsoft.com/office/drawing/2014/main" id="{2DC39993-76E7-BFB9-5DAF-8877D66436DC}"/>
              </a:ext>
            </a:extLst>
          </p:cNvPr>
          <p:cNvSpPr txBox="1"/>
          <p:nvPr/>
        </p:nvSpPr>
        <p:spPr>
          <a:xfrm>
            <a:off x="6851890" y="1391737"/>
            <a:ext cx="5158788" cy="923330"/>
          </a:xfrm>
          <a:prstGeom prst="rect">
            <a:avLst/>
          </a:prstGeom>
          <a:noFill/>
        </p:spPr>
        <p:txBody>
          <a:bodyPr wrap="square">
            <a:spAutoFit/>
          </a:bodyPr>
          <a:lstStyle/>
          <a:p>
            <a:r>
              <a:rPr lang="en-US" b="1" i="0" dirty="0">
                <a:solidFill>
                  <a:srgbClr val="000000"/>
                </a:solidFill>
                <a:effectLst/>
                <a:latin typeface="Guardian TextSans Web"/>
              </a:rPr>
              <a:t>Objective</a:t>
            </a:r>
            <a:r>
              <a:rPr lang="en-US" b="0" i="0" dirty="0">
                <a:solidFill>
                  <a:srgbClr val="333333"/>
                </a:solidFill>
                <a:effectLst/>
                <a:latin typeface="Guardian TextSans Web"/>
              </a:rPr>
              <a:t>  To determine whether an LLM can transform discharge summaries into a format that is more readable and understandable.</a:t>
            </a:r>
            <a:endParaRPr lang="en-US" dirty="0"/>
          </a:p>
        </p:txBody>
      </p:sp>
      <p:pic>
        <p:nvPicPr>
          <p:cNvPr id="1026" name="Picture 2">
            <a:extLst>
              <a:ext uri="{FF2B5EF4-FFF2-40B4-BE49-F238E27FC236}">
                <a16:creationId xmlns:a16="http://schemas.microsoft.com/office/drawing/2014/main" id="{05187784-30E4-C283-2DC7-6DA8EA37A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660" y="3691194"/>
            <a:ext cx="6580340" cy="2213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s of Accuracy Ratings">
            <a:extLst>
              <a:ext uri="{FF2B5EF4-FFF2-40B4-BE49-F238E27FC236}">
                <a16:creationId xmlns:a16="http://schemas.microsoft.com/office/drawing/2014/main" id="{936D4DC4-2918-1541-DF4A-B7C13C0BE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53" y="3461620"/>
            <a:ext cx="4989012" cy="3098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E2D869-7C42-093F-D6B5-95F88632E449}"/>
              </a:ext>
            </a:extLst>
          </p:cNvPr>
          <p:cNvSpPr txBox="1"/>
          <p:nvPr/>
        </p:nvSpPr>
        <p:spPr>
          <a:xfrm>
            <a:off x="3851753" y="6452597"/>
            <a:ext cx="1853852" cy="369332"/>
          </a:xfrm>
          <a:prstGeom prst="rect">
            <a:avLst/>
          </a:prstGeom>
          <a:noFill/>
        </p:spPr>
        <p:txBody>
          <a:bodyPr wrap="square" rtlCol="0">
            <a:spAutoFit/>
          </a:bodyPr>
          <a:lstStyle/>
          <a:p>
            <a:r>
              <a:rPr lang="en-US" dirty="0"/>
              <a:t>→less accurate</a:t>
            </a:r>
          </a:p>
        </p:txBody>
      </p:sp>
      <p:sp>
        <p:nvSpPr>
          <p:cNvPr id="8" name="Rounded Rectangle 7">
            <a:extLst>
              <a:ext uri="{FF2B5EF4-FFF2-40B4-BE49-F238E27FC236}">
                <a16:creationId xmlns:a16="http://schemas.microsoft.com/office/drawing/2014/main" id="{0935E225-90CB-F286-68FF-528585A8847E}"/>
              </a:ext>
            </a:extLst>
          </p:cNvPr>
          <p:cNvSpPr/>
          <p:nvPr/>
        </p:nvSpPr>
        <p:spPr>
          <a:xfrm>
            <a:off x="2417523" y="5323562"/>
            <a:ext cx="2868461" cy="107723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1BEF7F-8921-731D-AC3B-AB658EF7A61C}"/>
              </a:ext>
            </a:extLst>
          </p:cNvPr>
          <p:cNvSpPr txBox="1"/>
          <p:nvPr/>
        </p:nvSpPr>
        <p:spPr>
          <a:xfrm>
            <a:off x="6851890" y="6300592"/>
            <a:ext cx="3958072" cy="369332"/>
          </a:xfrm>
          <a:prstGeom prst="rect">
            <a:avLst/>
          </a:prstGeom>
          <a:noFill/>
        </p:spPr>
        <p:txBody>
          <a:bodyPr wrap="square" rtlCol="0">
            <a:spAutoFit/>
          </a:bodyPr>
          <a:lstStyle/>
          <a:p>
            <a:r>
              <a:rPr lang="en-US" dirty="0"/>
              <a:t>Not a promising use</a:t>
            </a:r>
          </a:p>
        </p:txBody>
      </p:sp>
    </p:spTree>
    <p:extLst>
      <p:ext uri="{BB962C8B-B14F-4D97-AF65-F5344CB8AC3E}">
        <p14:creationId xmlns:p14="http://schemas.microsoft.com/office/powerpoint/2010/main" val="393112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CA455C-310A-7EE2-63B4-C8D858004100}"/>
              </a:ext>
            </a:extLst>
          </p:cNvPr>
          <p:cNvPicPr>
            <a:picLocks noChangeAspect="1"/>
          </p:cNvPicPr>
          <p:nvPr/>
        </p:nvPicPr>
        <p:blipFill rotWithShape="1">
          <a:blip r:embed="rId3"/>
          <a:srcRect t="39837"/>
          <a:stretch/>
        </p:blipFill>
        <p:spPr>
          <a:xfrm>
            <a:off x="2570318" y="3807099"/>
            <a:ext cx="3036520" cy="2803185"/>
          </a:xfrm>
          <a:prstGeom prst="rect">
            <a:avLst/>
          </a:prstGeom>
        </p:spPr>
      </p:pic>
      <p:sp>
        <p:nvSpPr>
          <p:cNvPr id="2" name="Title 1">
            <a:extLst>
              <a:ext uri="{FF2B5EF4-FFF2-40B4-BE49-F238E27FC236}">
                <a16:creationId xmlns:a16="http://schemas.microsoft.com/office/drawing/2014/main" id="{28A24248-6262-4028-CA2B-B38A47041C20}"/>
              </a:ext>
            </a:extLst>
          </p:cNvPr>
          <p:cNvSpPr>
            <a:spLocks noGrp="1"/>
          </p:cNvSpPr>
          <p:nvPr>
            <p:ph type="title"/>
          </p:nvPr>
        </p:nvSpPr>
        <p:spPr/>
        <p:txBody>
          <a:bodyPr/>
          <a:lstStyle/>
          <a:p>
            <a:r>
              <a:rPr lang="en-US" dirty="0"/>
              <a:t>Clinical Research Informatics</a:t>
            </a:r>
          </a:p>
        </p:txBody>
      </p:sp>
      <p:pic>
        <p:nvPicPr>
          <p:cNvPr id="5" name="Picture 4">
            <a:extLst>
              <a:ext uri="{FF2B5EF4-FFF2-40B4-BE49-F238E27FC236}">
                <a16:creationId xmlns:a16="http://schemas.microsoft.com/office/drawing/2014/main" id="{9211AFF3-8031-2AD2-6F22-ABC7B89045FC}"/>
              </a:ext>
            </a:extLst>
          </p:cNvPr>
          <p:cNvPicPr>
            <a:picLocks noChangeAspect="1"/>
          </p:cNvPicPr>
          <p:nvPr/>
        </p:nvPicPr>
        <p:blipFill>
          <a:blip r:embed="rId4"/>
          <a:stretch>
            <a:fillRect/>
          </a:stretch>
        </p:blipFill>
        <p:spPr>
          <a:xfrm>
            <a:off x="197285" y="1409372"/>
            <a:ext cx="5898715" cy="1855344"/>
          </a:xfrm>
          <a:prstGeom prst="rect">
            <a:avLst/>
          </a:prstGeom>
        </p:spPr>
      </p:pic>
      <p:pic>
        <p:nvPicPr>
          <p:cNvPr id="4" name="Picture 3">
            <a:extLst>
              <a:ext uri="{FF2B5EF4-FFF2-40B4-BE49-F238E27FC236}">
                <a16:creationId xmlns:a16="http://schemas.microsoft.com/office/drawing/2014/main" id="{9FD4B643-9504-C3B3-A344-83B307886307}"/>
              </a:ext>
            </a:extLst>
          </p:cNvPr>
          <p:cNvPicPr>
            <a:picLocks noChangeAspect="1"/>
          </p:cNvPicPr>
          <p:nvPr/>
        </p:nvPicPr>
        <p:blipFill>
          <a:blip r:embed="rId5"/>
          <a:stretch>
            <a:fillRect/>
          </a:stretch>
        </p:blipFill>
        <p:spPr>
          <a:xfrm>
            <a:off x="5113751" y="2034322"/>
            <a:ext cx="6880964" cy="1916654"/>
          </a:xfrm>
          <a:prstGeom prst="rect">
            <a:avLst/>
          </a:prstGeom>
        </p:spPr>
      </p:pic>
      <p:pic>
        <p:nvPicPr>
          <p:cNvPr id="7" name="Picture 6">
            <a:extLst>
              <a:ext uri="{FF2B5EF4-FFF2-40B4-BE49-F238E27FC236}">
                <a16:creationId xmlns:a16="http://schemas.microsoft.com/office/drawing/2014/main" id="{F77519F7-8006-C74F-81BD-80A8A7DE465B}"/>
              </a:ext>
            </a:extLst>
          </p:cNvPr>
          <p:cNvPicPr>
            <a:picLocks noChangeAspect="1"/>
          </p:cNvPicPr>
          <p:nvPr/>
        </p:nvPicPr>
        <p:blipFill rotWithShape="1">
          <a:blip r:embed="rId3"/>
          <a:srcRect b="60610"/>
          <a:stretch/>
        </p:blipFill>
        <p:spPr>
          <a:xfrm>
            <a:off x="0" y="3698037"/>
            <a:ext cx="2896396" cy="1750591"/>
          </a:xfrm>
          <a:prstGeom prst="rect">
            <a:avLst/>
          </a:prstGeom>
        </p:spPr>
      </p:pic>
      <p:pic>
        <p:nvPicPr>
          <p:cNvPr id="8" name="Picture 7">
            <a:extLst>
              <a:ext uri="{FF2B5EF4-FFF2-40B4-BE49-F238E27FC236}">
                <a16:creationId xmlns:a16="http://schemas.microsoft.com/office/drawing/2014/main" id="{4B345F30-8500-934E-DABB-614733D5CEF4}"/>
              </a:ext>
            </a:extLst>
          </p:cNvPr>
          <p:cNvPicPr>
            <a:picLocks noChangeAspect="1"/>
          </p:cNvPicPr>
          <p:nvPr/>
        </p:nvPicPr>
        <p:blipFill>
          <a:blip r:embed="rId6"/>
          <a:stretch>
            <a:fillRect/>
          </a:stretch>
        </p:blipFill>
        <p:spPr>
          <a:xfrm>
            <a:off x="6358070" y="3915619"/>
            <a:ext cx="4552100" cy="2911704"/>
          </a:xfrm>
          <a:prstGeom prst="rect">
            <a:avLst/>
          </a:prstGeom>
        </p:spPr>
      </p:pic>
    </p:spTree>
    <p:extLst>
      <p:ext uri="{BB962C8B-B14F-4D97-AF65-F5344CB8AC3E}">
        <p14:creationId xmlns:p14="http://schemas.microsoft.com/office/powerpoint/2010/main" val="278978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4248-6262-4028-CA2B-B38A47041C20}"/>
              </a:ext>
            </a:extLst>
          </p:cNvPr>
          <p:cNvSpPr>
            <a:spLocks noGrp="1"/>
          </p:cNvSpPr>
          <p:nvPr>
            <p:ph type="title"/>
          </p:nvPr>
        </p:nvSpPr>
        <p:spPr/>
        <p:txBody>
          <a:bodyPr/>
          <a:lstStyle/>
          <a:p>
            <a:r>
              <a:rPr lang="en-US" dirty="0"/>
              <a:t>Clinical Research Informatics</a:t>
            </a:r>
          </a:p>
        </p:txBody>
      </p:sp>
      <p:pic>
        <p:nvPicPr>
          <p:cNvPr id="5" name="Content Placeholder 4" descr="Illustrator with solid fill">
            <a:extLst>
              <a:ext uri="{FF2B5EF4-FFF2-40B4-BE49-F238E27FC236}">
                <a16:creationId xmlns:a16="http://schemas.microsoft.com/office/drawing/2014/main" id="{7B14CA00-B6C2-00CC-514B-60819CBC318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45066" y="3887432"/>
            <a:ext cx="1901868" cy="1901868"/>
          </a:xfrm>
        </p:spPr>
      </p:pic>
      <p:pic>
        <p:nvPicPr>
          <p:cNvPr id="7" name="Graphic 6" descr="Processor with solid fill">
            <a:extLst>
              <a:ext uri="{FF2B5EF4-FFF2-40B4-BE49-F238E27FC236}">
                <a16:creationId xmlns:a16="http://schemas.microsoft.com/office/drawing/2014/main" id="{08AD8ED9-279F-7556-1B4C-70EE7FA8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0736" y="4033047"/>
            <a:ext cx="1610639" cy="1610639"/>
          </a:xfrm>
          <a:prstGeom prst="rect">
            <a:avLst/>
          </a:prstGeom>
        </p:spPr>
      </p:pic>
      <p:pic>
        <p:nvPicPr>
          <p:cNvPr id="9" name="Graphic 8" descr="Paper with solid fill">
            <a:extLst>
              <a:ext uri="{FF2B5EF4-FFF2-40B4-BE49-F238E27FC236}">
                <a16:creationId xmlns:a16="http://schemas.microsoft.com/office/drawing/2014/main" id="{3C7A0481-8496-0FC8-7AFC-8272466674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993" y="4219936"/>
            <a:ext cx="1168051" cy="1168051"/>
          </a:xfrm>
          <a:prstGeom prst="rect">
            <a:avLst/>
          </a:prstGeom>
        </p:spPr>
      </p:pic>
      <p:sp>
        <p:nvSpPr>
          <p:cNvPr id="10" name="TextBox 9">
            <a:extLst>
              <a:ext uri="{FF2B5EF4-FFF2-40B4-BE49-F238E27FC236}">
                <a16:creationId xmlns:a16="http://schemas.microsoft.com/office/drawing/2014/main" id="{37C8F508-A8B9-3400-A1D3-489EED4BED0D}"/>
              </a:ext>
            </a:extLst>
          </p:cNvPr>
          <p:cNvSpPr txBox="1"/>
          <p:nvPr/>
        </p:nvSpPr>
        <p:spPr>
          <a:xfrm>
            <a:off x="531311" y="1437735"/>
            <a:ext cx="9820406" cy="1200329"/>
          </a:xfrm>
          <a:prstGeom prst="rect">
            <a:avLst/>
          </a:prstGeom>
          <a:noFill/>
        </p:spPr>
        <p:txBody>
          <a:bodyPr wrap="square" rtlCol="0">
            <a:spAutoFit/>
          </a:bodyPr>
          <a:lstStyle/>
          <a:p>
            <a:r>
              <a:rPr lang="en-US" sz="2400" b="1" dirty="0"/>
              <a:t>Goal: </a:t>
            </a:r>
            <a:r>
              <a:rPr lang="en-US" sz="2400" dirty="0"/>
              <a:t>Predict who has hypercapnia</a:t>
            </a:r>
          </a:p>
          <a:p>
            <a:r>
              <a:rPr lang="en-US" sz="2400" b="1" dirty="0"/>
              <a:t>Current: </a:t>
            </a:r>
            <a:r>
              <a:rPr lang="en-US" sz="2400" dirty="0"/>
              <a:t>use structured data like lab values in a logistic regression</a:t>
            </a:r>
          </a:p>
          <a:p>
            <a:r>
              <a:rPr lang="en-US" sz="2400" b="1" dirty="0"/>
              <a:t>Ideal:</a:t>
            </a:r>
            <a:r>
              <a:rPr lang="en-US" sz="2400" dirty="0"/>
              <a:t> extract unstructured data like symptoms to use a predictors</a:t>
            </a:r>
            <a:r>
              <a:rPr lang="en-US" dirty="0"/>
              <a:t> </a:t>
            </a:r>
          </a:p>
        </p:txBody>
      </p:sp>
      <p:sp>
        <p:nvSpPr>
          <p:cNvPr id="11" name="TextBox 10">
            <a:extLst>
              <a:ext uri="{FF2B5EF4-FFF2-40B4-BE49-F238E27FC236}">
                <a16:creationId xmlns:a16="http://schemas.microsoft.com/office/drawing/2014/main" id="{932BBF56-2B36-C0B4-056F-B9417112615E}"/>
              </a:ext>
            </a:extLst>
          </p:cNvPr>
          <p:cNvSpPr txBox="1"/>
          <p:nvPr/>
        </p:nvSpPr>
        <p:spPr>
          <a:xfrm>
            <a:off x="480686" y="3019608"/>
            <a:ext cx="2105416" cy="1200329"/>
          </a:xfrm>
          <a:prstGeom prst="rect">
            <a:avLst/>
          </a:prstGeom>
          <a:noFill/>
        </p:spPr>
        <p:txBody>
          <a:bodyPr wrap="square" rtlCol="0">
            <a:spAutoFit/>
          </a:bodyPr>
          <a:lstStyle/>
          <a:p>
            <a:r>
              <a:rPr lang="en-US" b="1" dirty="0"/>
              <a:t>ED Triage Notes </a:t>
            </a:r>
          </a:p>
          <a:p>
            <a:r>
              <a:rPr lang="en-US" dirty="0"/>
              <a:t>(Data must be present when the model runs)</a:t>
            </a:r>
          </a:p>
        </p:txBody>
      </p:sp>
      <p:sp>
        <p:nvSpPr>
          <p:cNvPr id="12" name="TextBox 11">
            <a:extLst>
              <a:ext uri="{FF2B5EF4-FFF2-40B4-BE49-F238E27FC236}">
                <a16:creationId xmlns:a16="http://schemas.microsoft.com/office/drawing/2014/main" id="{32270BBA-C07F-75AC-B730-48836B2A7B98}"/>
              </a:ext>
            </a:extLst>
          </p:cNvPr>
          <p:cNvSpPr txBox="1"/>
          <p:nvPr/>
        </p:nvSpPr>
        <p:spPr>
          <a:xfrm>
            <a:off x="2660736" y="3019607"/>
            <a:ext cx="2105416" cy="923330"/>
          </a:xfrm>
          <a:prstGeom prst="rect">
            <a:avLst/>
          </a:prstGeom>
          <a:noFill/>
        </p:spPr>
        <p:txBody>
          <a:bodyPr wrap="square" rtlCol="0">
            <a:spAutoFit/>
          </a:bodyPr>
          <a:lstStyle/>
          <a:p>
            <a:r>
              <a:rPr lang="en-US" b="1" dirty="0"/>
              <a:t>Locally-deployed LLM</a:t>
            </a:r>
          </a:p>
          <a:p>
            <a:r>
              <a:rPr lang="en-US" dirty="0"/>
              <a:t>Possible tasks* </a:t>
            </a:r>
          </a:p>
        </p:txBody>
      </p:sp>
      <p:sp>
        <p:nvSpPr>
          <p:cNvPr id="13" name="TextBox 12">
            <a:extLst>
              <a:ext uri="{FF2B5EF4-FFF2-40B4-BE49-F238E27FC236}">
                <a16:creationId xmlns:a16="http://schemas.microsoft.com/office/drawing/2014/main" id="{D01C15F3-2187-550D-3E2E-A90CDAD96172}"/>
              </a:ext>
            </a:extLst>
          </p:cNvPr>
          <p:cNvSpPr txBox="1"/>
          <p:nvPr/>
        </p:nvSpPr>
        <p:spPr>
          <a:xfrm>
            <a:off x="5145066" y="3012390"/>
            <a:ext cx="2280784" cy="646331"/>
          </a:xfrm>
          <a:prstGeom prst="rect">
            <a:avLst/>
          </a:prstGeom>
          <a:noFill/>
        </p:spPr>
        <p:txBody>
          <a:bodyPr wrap="square" rtlCol="0">
            <a:spAutoFit/>
          </a:bodyPr>
          <a:lstStyle/>
          <a:p>
            <a:r>
              <a:rPr lang="en-US" b="1" dirty="0"/>
              <a:t>Use as predictor in diagnostic model</a:t>
            </a:r>
          </a:p>
        </p:txBody>
      </p:sp>
      <p:pic>
        <p:nvPicPr>
          <p:cNvPr id="15" name="Graphic 14" descr="Arrow Right with solid fill">
            <a:extLst>
              <a:ext uri="{FF2B5EF4-FFF2-40B4-BE49-F238E27FC236}">
                <a16:creationId xmlns:a16="http://schemas.microsoft.com/office/drawing/2014/main" id="{DB9370AB-51E5-127F-7C27-217DDC0A0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7044" y="4346762"/>
            <a:ext cx="914400" cy="914400"/>
          </a:xfrm>
          <a:prstGeom prst="rect">
            <a:avLst/>
          </a:prstGeom>
        </p:spPr>
      </p:pic>
      <p:pic>
        <p:nvPicPr>
          <p:cNvPr id="16" name="Graphic 15" descr="Arrow Right with solid fill">
            <a:extLst>
              <a:ext uri="{FF2B5EF4-FFF2-40B4-BE49-F238E27FC236}">
                <a16:creationId xmlns:a16="http://schemas.microsoft.com/office/drawing/2014/main" id="{39D66950-9027-E64F-F91E-7C3E1FEDE6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1375" y="4333501"/>
            <a:ext cx="914400" cy="914400"/>
          </a:xfrm>
          <a:prstGeom prst="rect">
            <a:avLst/>
          </a:prstGeom>
        </p:spPr>
      </p:pic>
      <p:sp>
        <p:nvSpPr>
          <p:cNvPr id="17" name="TextBox 16">
            <a:extLst>
              <a:ext uri="{FF2B5EF4-FFF2-40B4-BE49-F238E27FC236}">
                <a16:creationId xmlns:a16="http://schemas.microsoft.com/office/drawing/2014/main" id="{DDB038D4-DD6C-B117-D907-07502A73EA7B}"/>
              </a:ext>
            </a:extLst>
          </p:cNvPr>
          <p:cNvSpPr txBox="1"/>
          <p:nvPr/>
        </p:nvSpPr>
        <p:spPr>
          <a:xfrm>
            <a:off x="7325116" y="2854870"/>
            <a:ext cx="4749974" cy="3416320"/>
          </a:xfrm>
          <a:prstGeom prst="rect">
            <a:avLst/>
          </a:prstGeom>
          <a:noFill/>
        </p:spPr>
        <p:txBody>
          <a:bodyPr wrap="square" rtlCol="0">
            <a:spAutoFit/>
          </a:bodyPr>
          <a:lstStyle/>
          <a:p>
            <a:r>
              <a:rPr lang="en-US" b="1" dirty="0"/>
              <a:t>Tasks:</a:t>
            </a:r>
          </a:p>
          <a:p>
            <a:r>
              <a:rPr lang="en-US" dirty="0"/>
              <a:t>“Did this patient present for confusion?”</a:t>
            </a:r>
          </a:p>
          <a:p>
            <a:r>
              <a:rPr lang="en-US" dirty="0"/>
              <a:t>“How likely is it this patient has confusion?”</a:t>
            </a:r>
          </a:p>
          <a:p>
            <a:r>
              <a:rPr lang="en-US" dirty="0"/>
              <a:t>“How likely is it this patient has hypercapnia?”</a:t>
            </a:r>
          </a:p>
          <a:p>
            <a:endParaRPr lang="en-US" b="1" dirty="0"/>
          </a:p>
          <a:p>
            <a:r>
              <a:rPr lang="en-US" b="1" dirty="0"/>
              <a:t>Evaluation:</a:t>
            </a:r>
          </a:p>
          <a:p>
            <a:r>
              <a:rPr lang="en-US" dirty="0"/>
              <a:t>How well does the LLM identify patients with confusion (vs. human reader)</a:t>
            </a:r>
          </a:p>
          <a:p>
            <a:pPr marL="285750" indent="-285750">
              <a:buFont typeface="Arial" panose="020B0604020202020204" pitchFamily="34" charset="0"/>
              <a:buChar char="•"/>
            </a:pPr>
            <a:r>
              <a:rPr lang="en-US" dirty="0"/>
              <a:t>Requires annotation of ‘answers’</a:t>
            </a:r>
          </a:p>
          <a:p>
            <a:r>
              <a:rPr lang="en-US" dirty="0"/>
              <a:t>How much does the LLM improve hypercapnia predictions? </a:t>
            </a:r>
          </a:p>
          <a:p>
            <a:pPr marL="285750" indent="-285750">
              <a:buFont typeface="Arial" panose="020B0604020202020204" pitchFamily="34" charset="0"/>
              <a:buChar char="•"/>
            </a:pPr>
            <a:r>
              <a:rPr lang="en-US" b="1" dirty="0"/>
              <a:t>Does not require annotation</a:t>
            </a:r>
          </a:p>
        </p:txBody>
      </p:sp>
    </p:spTree>
    <p:extLst>
      <p:ext uri="{BB962C8B-B14F-4D97-AF65-F5344CB8AC3E}">
        <p14:creationId xmlns:p14="http://schemas.microsoft.com/office/powerpoint/2010/main" val="126907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A6D0-6721-3184-36E0-E26B1C351983}"/>
              </a:ext>
            </a:extLst>
          </p:cNvPr>
          <p:cNvSpPr>
            <a:spLocks noGrp="1"/>
          </p:cNvSpPr>
          <p:nvPr>
            <p:ph type="title"/>
          </p:nvPr>
        </p:nvSpPr>
        <p:spPr/>
        <p:txBody>
          <a:bodyPr/>
          <a:lstStyle/>
          <a:p>
            <a:r>
              <a:rPr lang="en-US" dirty="0"/>
              <a:t>Scientific Writing? </a:t>
            </a:r>
          </a:p>
        </p:txBody>
      </p:sp>
      <p:sp>
        <p:nvSpPr>
          <p:cNvPr id="3" name="Content Placeholder 2">
            <a:extLst>
              <a:ext uri="{FF2B5EF4-FFF2-40B4-BE49-F238E27FC236}">
                <a16:creationId xmlns:a16="http://schemas.microsoft.com/office/drawing/2014/main" id="{8F64AC27-8112-DCC5-69DB-55A0E07ECFC5}"/>
              </a:ext>
            </a:extLst>
          </p:cNvPr>
          <p:cNvSpPr>
            <a:spLocks noGrp="1"/>
          </p:cNvSpPr>
          <p:nvPr>
            <p:ph idx="1"/>
          </p:nvPr>
        </p:nvSpPr>
        <p:spPr/>
        <p:txBody>
          <a:bodyPr/>
          <a:lstStyle/>
          <a:p>
            <a:pPr marL="0" indent="0">
              <a:buNone/>
            </a:pPr>
            <a:r>
              <a:rPr lang="en-US" dirty="0"/>
              <a:t>Hard and</a:t>
            </a:r>
          </a:p>
          <a:p>
            <a:pPr marL="0" indent="0">
              <a:buNone/>
            </a:pPr>
            <a:r>
              <a:rPr lang="en-US" dirty="0"/>
              <a:t>Fraught…</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B4BC51A-7176-0855-C86E-04093388327F}"/>
              </a:ext>
            </a:extLst>
          </p:cNvPr>
          <p:cNvPicPr>
            <a:picLocks noChangeAspect="1"/>
          </p:cNvPicPr>
          <p:nvPr/>
        </p:nvPicPr>
        <p:blipFill>
          <a:blip r:embed="rId3"/>
          <a:stretch>
            <a:fillRect/>
          </a:stretch>
        </p:blipFill>
        <p:spPr>
          <a:xfrm>
            <a:off x="4188913" y="1434580"/>
            <a:ext cx="7772400" cy="1285200"/>
          </a:xfrm>
          <a:prstGeom prst="rect">
            <a:avLst/>
          </a:prstGeom>
        </p:spPr>
      </p:pic>
      <p:pic>
        <p:nvPicPr>
          <p:cNvPr id="5" name="Picture 4">
            <a:extLst>
              <a:ext uri="{FF2B5EF4-FFF2-40B4-BE49-F238E27FC236}">
                <a16:creationId xmlns:a16="http://schemas.microsoft.com/office/drawing/2014/main" id="{7150F986-E18D-13BB-A8B6-1CB051C1685E}"/>
              </a:ext>
            </a:extLst>
          </p:cNvPr>
          <p:cNvPicPr>
            <a:picLocks noChangeAspect="1"/>
          </p:cNvPicPr>
          <p:nvPr/>
        </p:nvPicPr>
        <p:blipFill>
          <a:blip r:embed="rId4"/>
          <a:stretch>
            <a:fillRect/>
          </a:stretch>
        </p:blipFill>
        <p:spPr>
          <a:xfrm>
            <a:off x="230687" y="3521162"/>
            <a:ext cx="5426845" cy="2790738"/>
          </a:xfrm>
          <a:prstGeom prst="rect">
            <a:avLst/>
          </a:prstGeom>
        </p:spPr>
      </p:pic>
      <p:pic>
        <p:nvPicPr>
          <p:cNvPr id="6" name="Picture 5">
            <a:extLst>
              <a:ext uri="{FF2B5EF4-FFF2-40B4-BE49-F238E27FC236}">
                <a16:creationId xmlns:a16="http://schemas.microsoft.com/office/drawing/2014/main" id="{47349EA0-FD33-1A6B-9DBC-53046C60AC8E}"/>
              </a:ext>
            </a:extLst>
          </p:cNvPr>
          <p:cNvPicPr>
            <a:picLocks noChangeAspect="1"/>
          </p:cNvPicPr>
          <p:nvPr/>
        </p:nvPicPr>
        <p:blipFill rotWithShape="1">
          <a:blip r:embed="rId5"/>
          <a:srcRect b="60516"/>
          <a:stretch/>
        </p:blipFill>
        <p:spPr>
          <a:xfrm>
            <a:off x="3925810" y="2077180"/>
            <a:ext cx="7772400" cy="1069951"/>
          </a:xfrm>
          <a:prstGeom prst="rect">
            <a:avLst/>
          </a:prstGeom>
        </p:spPr>
      </p:pic>
      <p:sp>
        <p:nvSpPr>
          <p:cNvPr id="7" name="TextBox 6">
            <a:extLst>
              <a:ext uri="{FF2B5EF4-FFF2-40B4-BE49-F238E27FC236}">
                <a16:creationId xmlns:a16="http://schemas.microsoft.com/office/drawing/2014/main" id="{C852D7A2-C52C-CBAE-4F6D-D298190BEEDA}"/>
              </a:ext>
            </a:extLst>
          </p:cNvPr>
          <p:cNvSpPr txBox="1"/>
          <p:nvPr/>
        </p:nvSpPr>
        <p:spPr>
          <a:xfrm>
            <a:off x="6091826" y="3362380"/>
            <a:ext cx="6100174" cy="3416320"/>
          </a:xfrm>
          <a:prstGeom prst="rect">
            <a:avLst/>
          </a:prstGeom>
          <a:noFill/>
        </p:spPr>
        <p:txBody>
          <a:bodyPr wrap="square">
            <a:spAutoFit/>
          </a:bodyPr>
          <a:lstStyle/>
          <a:p>
            <a:r>
              <a:rPr lang="en-US" dirty="0">
                <a:effectLst/>
                <a:latin typeface="Helvetica Neue" panose="02000503000000020004" pitchFamily="2" charset="0"/>
              </a:rPr>
              <a:t>Act like </a:t>
            </a:r>
            <a:r>
              <a:rPr lang="en-US" b="1" dirty="0">
                <a:effectLst/>
                <a:latin typeface="Helvetica Neue" panose="02000503000000020004" pitchFamily="2" charset="0"/>
              </a:rPr>
              <a:t>the editor for a popular science publisher. </a:t>
            </a:r>
          </a:p>
          <a:p>
            <a:r>
              <a:rPr lang="en-US" dirty="0">
                <a:effectLst/>
                <a:latin typeface="Helvetica Neue" panose="02000503000000020004" pitchFamily="2" charset="0"/>
              </a:rPr>
              <a:t>I need </a:t>
            </a:r>
            <a:r>
              <a:rPr lang="en-US" b="1" dirty="0">
                <a:effectLst/>
                <a:latin typeface="Helvetica Neue" panose="02000503000000020004" pitchFamily="2" charset="0"/>
              </a:rPr>
              <a:t>feedback on how to make the following sentence easier to read and less ambiguous. </a:t>
            </a:r>
          </a:p>
          <a:p>
            <a:r>
              <a:rPr lang="en-US" dirty="0">
                <a:effectLst/>
                <a:latin typeface="Helvetica Neue" panose="02000503000000020004" pitchFamily="2" charset="0"/>
              </a:rPr>
              <a:t>you will </a:t>
            </a:r>
            <a:r>
              <a:rPr lang="en-US" b="1" dirty="0">
                <a:effectLst/>
                <a:latin typeface="Helvetica Neue" panose="02000503000000020004" pitchFamily="2" charset="0"/>
              </a:rPr>
              <a:t>restate the main poin</a:t>
            </a:r>
            <a:r>
              <a:rPr lang="en-US" b="1" dirty="0">
                <a:latin typeface="Helvetica Neue" panose="02000503000000020004" pitchFamily="2" charset="0"/>
              </a:rPr>
              <a:t>t of the following sentence (it’s OK to do this in several sentences). Then, </a:t>
            </a:r>
            <a:r>
              <a:rPr lang="en-US" b="1" dirty="0">
                <a:effectLst/>
                <a:latin typeface="Helvetica Neue" panose="02000503000000020004" pitchFamily="2" charset="0"/>
              </a:rPr>
              <a:t>give 5 reformulation of the sentence. Each should be in a different style, but all should emphasize clarity</a:t>
            </a:r>
            <a:r>
              <a:rPr lang="en-US" b="1" dirty="0">
                <a:latin typeface="Helvetica Neue" panose="02000503000000020004" pitchFamily="2" charset="0"/>
              </a:rPr>
              <a:t>.</a:t>
            </a:r>
            <a:endParaRPr lang="en-US" dirty="0">
              <a:effectLst/>
              <a:latin typeface="Helvetica Neue" panose="02000503000000020004" pitchFamily="2" charset="0"/>
            </a:endParaRP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explain what changes you made. </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do not use jargon</a:t>
            </a:r>
            <a:r>
              <a:rPr lang="en-US" b="1" dirty="0">
                <a:latin typeface="Helvetica Neue" panose="02000503000000020004" pitchFamily="2" charset="0"/>
              </a:rPr>
              <a:t>. </a:t>
            </a:r>
          </a:p>
          <a:p>
            <a:r>
              <a:rPr lang="en-US" b="1" dirty="0">
                <a:latin typeface="Helvetica Neue" panose="02000503000000020004" pitchFamily="2" charset="0"/>
              </a:rPr>
              <a:t>The sentence is for you to rewrite is… “</a:t>
            </a:r>
            <a:endParaRPr lang="en-US" dirty="0">
              <a:effectLst/>
              <a:latin typeface="Helvetica Neue" panose="02000503000000020004" pitchFamily="2" charset="0"/>
            </a:endParaRPr>
          </a:p>
        </p:txBody>
      </p:sp>
    </p:spTree>
    <p:extLst>
      <p:ext uri="{BB962C8B-B14F-4D97-AF65-F5344CB8AC3E}">
        <p14:creationId xmlns:p14="http://schemas.microsoft.com/office/powerpoint/2010/main" val="3560839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59EB-32C4-B87A-A43B-014FB68654EC}"/>
              </a:ext>
            </a:extLst>
          </p:cNvPr>
          <p:cNvSpPr>
            <a:spLocks noGrp="1"/>
          </p:cNvSpPr>
          <p:nvPr>
            <p:ph type="title"/>
          </p:nvPr>
        </p:nvSpPr>
        <p:spPr/>
        <p:txBody>
          <a:bodyPr/>
          <a:lstStyle/>
          <a:p>
            <a:r>
              <a:rPr lang="en-US" dirty="0"/>
              <a:t>Statistical Coding: </a:t>
            </a:r>
          </a:p>
        </p:txBody>
      </p:sp>
      <p:pic>
        <p:nvPicPr>
          <p:cNvPr id="4" name="Picture 3">
            <a:extLst>
              <a:ext uri="{FF2B5EF4-FFF2-40B4-BE49-F238E27FC236}">
                <a16:creationId xmlns:a16="http://schemas.microsoft.com/office/drawing/2014/main" id="{B4D2C2B6-0594-FF97-97B9-496B5646B8DB}"/>
              </a:ext>
            </a:extLst>
          </p:cNvPr>
          <p:cNvPicPr>
            <a:picLocks noChangeAspect="1"/>
          </p:cNvPicPr>
          <p:nvPr/>
        </p:nvPicPr>
        <p:blipFill>
          <a:blip r:embed="rId3"/>
          <a:stretch>
            <a:fillRect/>
          </a:stretch>
        </p:blipFill>
        <p:spPr>
          <a:xfrm>
            <a:off x="1058188" y="1981994"/>
            <a:ext cx="4914900" cy="4038600"/>
          </a:xfrm>
          <a:prstGeom prst="rect">
            <a:avLst/>
          </a:prstGeom>
        </p:spPr>
      </p:pic>
      <p:pic>
        <p:nvPicPr>
          <p:cNvPr id="5122" name="Picture 2">
            <a:extLst>
              <a:ext uri="{FF2B5EF4-FFF2-40B4-BE49-F238E27FC236}">
                <a16:creationId xmlns:a16="http://schemas.microsoft.com/office/drawing/2014/main" id="{216FA86B-B968-C787-C6F3-E0C663C87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863" y="365125"/>
            <a:ext cx="4302949" cy="623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6F50-37EC-0E3C-A608-E8068EF0C6C4}"/>
              </a:ext>
            </a:extLst>
          </p:cNvPr>
          <p:cNvSpPr>
            <a:spLocks noGrp="1"/>
          </p:cNvSpPr>
          <p:nvPr>
            <p:ph type="title"/>
          </p:nvPr>
        </p:nvSpPr>
        <p:spPr>
          <a:xfrm>
            <a:off x="838200" y="127131"/>
            <a:ext cx="10515600" cy="1325563"/>
          </a:xfrm>
        </p:spPr>
        <p:txBody>
          <a:bodyPr/>
          <a:lstStyle/>
          <a:p>
            <a:r>
              <a:rPr lang="en-US" dirty="0"/>
              <a:t>Questions? </a:t>
            </a:r>
          </a:p>
        </p:txBody>
      </p:sp>
      <p:pic>
        <p:nvPicPr>
          <p:cNvPr id="7" name="Content Placeholder 6" descr="A close-up of a chart&#10;&#10;Description automatically generated">
            <a:extLst>
              <a:ext uri="{FF2B5EF4-FFF2-40B4-BE49-F238E27FC236}">
                <a16:creationId xmlns:a16="http://schemas.microsoft.com/office/drawing/2014/main" id="{4CCEE41A-1D0D-4A15-F529-46150F70F5D8}"/>
              </a:ext>
            </a:extLst>
          </p:cNvPr>
          <p:cNvPicPr>
            <a:picLocks noGrp="1" noChangeAspect="1"/>
          </p:cNvPicPr>
          <p:nvPr>
            <p:ph idx="1"/>
          </p:nvPr>
        </p:nvPicPr>
        <p:blipFill>
          <a:blip r:embed="rId3"/>
          <a:stretch>
            <a:fillRect/>
          </a:stretch>
        </p:blipFill>
        <p:spPr>
          <a:xfrm>
            <a:off x="1040460" y="1077158"/>
            <a:ext cx="10313340" cy="2511388"/>
          </a:xfrm>
        </p:spPr>
      </p:pic>
      <p:pic>
        <p:nvPicPr>
          <p:cNvPr id="9" name="Picture 8" descr="A diagram of a person's life cycle&#10;&#10;Description automatically generated">
            <a:extLst>
              <a:ext uri="{FF2B5EF4-FFF2-40B4-BE49-F238E27FC236}">
                <a16:creationId xmlns:a16="http://schemas.microsoft.com/office/drawing/2014/main" id="{80F30F61-0D35-C2B2-F794-10BDFB68111F}"/>
              </a:ext>
            </a:extLst>
          </p:cNvPr>
          <p:cNvPicPr>
            <a:picLocks noChangeAspect="1"/>
          </p:cNvPicPr>
          <p:nvPr/>
        </p:nvPicPr>
        <p:blipFill>
          <a:blip r:embed="rId4"/>
          <a:stretch>
            <a:fillRect/>
          </a:stretch>
        </p:blipFill>
        <p:spPr>
          <a:xfrm>
            <a:off x="1040460" y="3556726"/>
            <a:ext cx="10515600" cy="3335474"/>
          </a:xfrm>
          <a:prstGeom prst="rect">
            <a:avLst/>
          </a:prstGeom>
        </p:spPr>
      </p:pic>
    </p:spTree>
    <p:extLst>
      <p:ext uri="{BB962C8B-B14F-4D97-AF65-F5344CB8AC3E}">
        <p14:creationId xmlns:p14="http://schemas.microsoft.com/office/powerpoint/2010/main" val="139624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1A3-9EC9-0992-2D88-FBBE0648FA9A}"/>
              </a:ext>
            </a:extLst>
          </p:cNvPr>
          <p:cNvSpPr>
            <a:spLocks noGrp="1"/>
          </p:cNvSpPr>
          <p:nvPr>
            <p:ph type="title"/>
          </p:nvPr>
        </p:nvSpPr>
        <p:spPr/>
        <p:txBody>
          <a:bodyPr/>
          <a:lstStyle/>
          <a:p>
            <a:r>
              <a:rPr lang="en-US" dirty="0"/>
              <a:t>How (and why) do LLMs work?</a:t>
            </a:r>
          </a:p>
        </p:txBody>
      </p:sp>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p:txBody>
          <a:bodyPr/>
          <a:lstStyle/>
          <a:p>
            <a:r>
              <a:rPr lang="en-US" dirty="0"/>
              <a:t>What is machine learning? </a:t>
            </a:r>
          </a:p>
          <a:p>
            <a:r>
              <a:rPr lang="en-US" dirty="0"/>
              <a:t>Logistic Regression</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C10643B-9AC3-1330-49A9-07C8BE4E00A7}"/>
              </a:ext>
            </a:extLst>
          </p:cNvPr>
          <p:cNvPicPr>
            <a:picLocks noChangeAspect="1"/>
          </p:cNvPicPr>
          <p:nvPr/>
        </p:nvPicPr>
        <p:blipFill>
          <a:blip r:embed="rId3"/>
          <a:stretch>
            <a:fillRect/>
          </a:stretch>
        </p:blipFill>
        <p:spPr>
          <a:xfrm>
            <a:off x="6311528" y="1305066"/>
            <a:ext cx="5428356" cy="5392455"/>
          </a:xfrm>
          <a:prstGeom prst="rect">
            <a:avLst/>
          </a:prstGeom>
        </p:spPr>
      </p:pic>
      <p:pic>
        <p:nvPicPr>
          <p:cNvPr id="5" name="Picture 4">
            <a:extLst>
              <a:ext uri="{FF2B5EF4-FFF2-40B4-BE49-F238E27FC236}">
                <a16:creationId xmlns:a16="http://schemas.microsoft.com/office/drawing/2014/main" id="{E0BF2F66-DBF3-94E4-DF1F-EF2B015D3990}"/>
              </a:ext>
            </a:extLst>
          </p:cNvPr>
          <p:cNvPicPr>
            <a:picLocks noChangeAspect="1"/>
          </p:cNvPicPr>
          <p:nvPr/>
        </p:nvPicPr>
        <p:blipFill>
          <a:blip r:embed="rId4"/>
          <a:stretch>
            <a:fillRect/>
          </a:stretch>
        </p:blipFill>
        <p:spPr>
          <a:xfrm>
            <a:off x="2753471" y="3649754"/>
            <a:ext cx="2469505" cy="1706334"/>
          </a:xfrm>
          <a:prstGeom prst="rect">
            <a:avLst/>
          </a:prstGeom>
        </p:spPr>
      </p:pic>
      <p:sp>
        <p:nvSpPr>
          <p:cNvPr id="6" name="TextBox 5">
            <a:extLst>
              <a:ext uri="{FF2B5EF4-FFF2-40B4-BE49-F238E27FC236}">
                <a16:creationId xmlns:a16="http://schemas.microsoft.com/office/drawing/2014/main" id="{29440344-DCF4-DF01-8AB1-1A0B51E2B759}"/>
              </a:ext>
            </a:extLst>
          </p:cNvPr>
          <p:cNvSpPr txBox="1"/>
          <p:nvPr/>
        </p:nvSpPr>
        <p:spPr>
          <a:xfrm>
            <a:off x="4507881" y="3936162"/>
            <a:ext cx="1816274" cy="584775"/>
          </a:xfrm>
          <a:prstGeom prst="rect">
            <a:avLst/>
          </a:prstGeom>
          <a:noFill/>
        </p:spPr>
        <p:txBody>
          <a:bodyPr wrap="square" rtlCol="0">
            <a:spAutoFit/>
          </a:bodyPr>
          <a:lstStyle/>
          <a:p>
            <a:r>
              <a:rPr lang="en-US" sz="3200" b="1" dirty="0"/>
              <a:t>→ yes/no</a:t>
            </a:r>
          </a:p>
        </p:txBody>
      </p:sp>
      <p:cxnSp>
        <p:nvCxnSpPr>
          <p:cNvPr id="10" name="Straight Connector 9">
            <a:extLst>
              <a:ext uri="{FF2B5EF4-FFF2-40B4-BE49-F238E27FC236}">
                <a16:creationId xmlns:a16="http://schemas.microsoft.com/office/drawing/2014/main" id="{6CC2D7E4-A2F2-08A0-7D81-771D0080F50C}"/>
              </a:ext>
            </a:extLst>
          </p:cNvPr>
          <p:cNvCxnSpPr>
            <a:cxnSpLocks/>
          </p:cNvCxnSpPr>
          <p:nvPr/>
        </p:nvCxnSpPr>
        <p:spPr>
          <a:xfrm>
            <a:off x="3319397" y="4403913"/>
            <a:ext cx="151565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92553E6-47FD-56FF-0B2E-8020E208FE79}"/>
              </a:ext>
            </a:extLst>
          </p:cNvPr>
          <p:cNvCxnSpPr>
            <a:cxnSpLocks/>
          </p:cNvCxnSpPr>
          <p:nvPr/>
        </p:nvCxnSpPr>
        <p:spPr>
          <a:xfrm>
            <a:off x="6638795" y="5871546"/>
            <a:ext cx="49853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A8B3D7E-0CE7-A0EF-FDFD-9E7F3FC202AA}"/>
              </a:ext>
            </a:extLst>
          </p:cNvPr>
          <p:cNvSpPr txBox="1"/>
          <p:nvPr/>
        </p:nvSpPr>
        <p:spPr>
          <a:xfrm>
            <a:off x="452116" y="3689940"/>
            <a:ext cx="2214852" cy="1077218"/>
          </a:xfrm>
          <a:prstGeom prst="rect">
            <a:avLst/>
          </a:prstGeom>
          <a:noFill/>
        </p:spPr>
        <p:txBody>
          <a:bodyPr wrap="square" rtlCol="0">
            <a:spAutoFit/>
          </a:bodyPr>
          <a:lstStyle/>
          <a:p>
            <a:r>
              <a:rPr lang="en-US" sz="3200" b="1" dirty="0"/>
              <a:t>Linear prediction</a:t>
            </a:r>
          </a:p>
        </p:txBody>
      </p:sp>
      <p:sp>
        <p:nvSpPr>
          <p:cNvPr id="17" name="TextBox 16">
            <a:extLst>
              <a:ext uri="{FF2B5EF4-FFF2-40B4-BE49-F238E27FC236}">
                <a16:creationId xmlns:a16="http://schemas.microsoft.com/office/drawing/2014/main" id="{4E490714-B072-9FB7-A494-3E8053181B53}"/>
              </a:ext>
            </a:extLst>
          </p:cNvPr>
          <p:cNvSpPr txBox="1"/>
          <p:nvPr/>
        </p:nvSpPr>
        <p:spPr>
          <a:xfrm>
            <a:off x="2421254" y="3981731"/>
            <a:ext cx="1816274" cy="584775"/>
          </a:xfrm>
          <a:prstGeom prst="rect">
            <a:avLst/>
          </a:prstGeom>
          <a:noFill/>
        </p:spPr>
        <p:txBody>
          <a:bodyPr wrap="square" rtlCol="0">
            <a:spAutoFit/>
          </a:bodyPr>
          <a:lstStyle/>
          <a:p>
            <a:r>
              <a:rPr lang="en-US" sz="3200" b="1" dirty="0"/>
              <a:t>→</a:t>
            </a:r>
          </a:p>
        </p:txBody>
      </p:sp>
      <p:sp>
        <p:nvSpPr>
          <p:cNvPr id="18" name="TextBox 17">
            <a:extLst>
              <a:ext uri="{FF2B5EF4-FFF2-40B4-BE49-F238E27FC236}">
                <a16:creationId xmlns:a16="http://schemas.microsoft.com/office/drawing/2014/main" id="{DBAF039D-96ED-1A70-1EDE-540D60D86443}"/>
              </a:ext>
            </a:extLst>
          </p:cNvPr>
          <p:cNvSpPr txBox="1"/>
          <p:nvPr/>
        </p:nvSpPr>
        <p:spPr>
          <a:xfrm>
            <a:off x="10728997" y="5356088"/>
            <a:ext cx="1816274" cy="584775"/>
          </a:xfrm>
          <a:prstGeom prst="rect">
            <a:avLst/>
          </a:prstGeom>
          <a:noFill/>
        </p:spPr>
        <p:txBody>
          <a:bodyPr wrap="square" rtlCol="0">
            <a:spAutoFit/>
          </a:bodyPr>
          <a:lstStyle/>
          <a:p>
            <a:r>
              <a:rPr lang="en-US" sz="3200" b="1" dirty="0"/>
              <a:t>man</a:t>
            </a:r>
          </a:p>
        </p:txBody>
      </p:sp>
      <p:sp>
        <p:nvSpPr>
          <p:cNvPr id="21" name="TextBox 20">
            <a:extLst>
              <a:ext uri="{FF2B5EF4-FFF2-40B4-BE49-F238E27FC236}">
                <a16:creationId xmlns:a16="http://schemas.microsoft.com/office/drawing/2014/main" id="{FD0C3A88-12FD-404D-8EB9-FA57CDB046ED}"/>
              </a:ext>
            </a:extLst>
          </p:cNvPr>
          <p:cNvSpPr txBox="1"/>
          <p:nvPr/>
        </p:nvSpPr>
        <p:spPr>
          <a:xfrm>
            <a:off x="10445663" y="5847171"/>
            <a:ext cx="1816274" cy="584775"/>
          </a:xfrm>
          <a:prstGeom prst="rect">
            <a:avLst/>
          </a:prstGeom>
          <a:noFill/>
        </p:spPr>
        <p:txBody>
          <a:bodyPr wrap="square" rtlCol="0">
            <a:spAutoFit/>
          </a:bodyPr>
          <a:lstStyle/>
          <a:p>
            <a:r>
              <a:rPr lang="en-US" sz="3200" b="1" dirty="0"/>
              <a:t>woman</a:t>
            </a:r>
          </a:p>
        </p:txBody>
      </p:sp>
    </p:spTree>
    <p:extLst>
      <p:ext uri="{BB962C8B-B14F-4D97-AF65-F5344CB8AC3E}">
        <p14:creationId xmlns:p14="http://schemas.microsoft.com/office/powerpoint/2010/main" val="178860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1A3-9EC9-0992-2D88-FBBE0648FA9A}"/>
              </a:ext>
            </a:extLst>
          </p:cNvPr>
          <p:cNvSpPr>
            <a:spLocks noGrp="1"/>
          </p:cNvSpPr>
          <p:nvPr>
            <p:ph type="title"/>
          </p:nvPr>
        </p:nvSpPr>
        <p:spPr/>
        <p:txBody>
          <a:bodyPr/>
          <a:lstStyle/>
          <a:p>
            <a:r>
              <a:rPr lang="en-US" dirty="0"/>
              <a:t>How (and why) do LLMs work?</a:t>
            </a:r>
          </a:p>
        </p:txBody>
      </p:sp>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a:xfrm>
            <a:off x="730162" y="1856634"/>
            <a:ext cx="3750501" cy="4368800"/>
          </a:xfrm>
        </p:spPr>
        <p:txBody>
          <a:bodyPr/>
          <a:lstStyle/>
          <a:p>
            <a:r>
              <a:rPr lang="en-US" dirty="0"/>
              <a:t>Neural Networks</a:t>
            </a:r>
          </a:p>
        </p:txBody>
      </p:sp>
      <p:pic>
        <p:nvPicPr>
          <p:cNvPr id="4" name="Picture 3">
            <a:extLst>
              <a:ext uri="{FF2B5EF4-FFF2-40B4-BE49-F238E27FC236}">
                <a16:creationId xmlns:a16="http://schemas.microsoft.com/office/drawing/2014/main" id="{6813987F-9461-101C-CB0B-5E2F53D2502F}"/>
              </a:ext>
            </a:extLst>
          </p:cNvPr>
          <p:cNvPicPr>
            <a:picLocks noChangeAspect="1"/>
          </p:cNvPicPr>
          <p:nvPr/>
        </p:nvPicPr>
        <p:blipFill>
          <a:blip r:embed="rId3"/>
          <a:stretch>
            <a:fillRect/>
          </a:stretch>
        </p:blipFill>
        <p:spPr>
          <a:xfrm>
            <a:off x="826716" y="2517381"/>
            <a:ext cx="6310198" cy="3808260"/>
          </a:xfrm>
          <a:prstGeom prst="rect">
            <a:avLst/>
          </a:prstGeom>
        </p:spPr>
      </p:pic>
      <p:sp>
        <p:nvSpPr>
          <p:cNvPr id="5" name="TextBox 4">
            <a:extLst>
              <a:ext uri="{FF2B5EF4-FFF2-40B4-BE49-F238E27FC236}">
                <a16:creationId xmlns:a16="http://schemas.microsoft.com/office/drawing/2014/main" id="{AAB0C664-8D33-D388-3B1A-2FB1F5F00F19}"/>
              </a:ext>
            </a:extLst>
          </p:cNvPr>
          <p:cNvSpPr txBox="1"/>
          <p:nvPr/>
        </p:nvSpPr>
        <p:spPr>
          <a:xfrm>
            <a:off x="1853850" y="5799550"/>
            <a:ext cx="1402915" cy="369332"/>
          </a:xfrm>
          <a:prstGeom prst="rect">
            <a:avLst/>
          </a:prstGeom>
          <a:noFill/>
        </p:spPr>
        <p:txBody>
          <a:bodyPr wrap="square" rtlCol="0">
            <a:spAutoFit/>
          </a:bodyPr>
          <a:lstStyle/>
          <a:p>
            <a:r>
              <a:rPr lang="en-US" dirty="0"/>
              <a:t>Parameters</a:t>
            </a:r>
          </a:p>
        </p:txBody>
      </p:sp>
      <p:cxnSp>
        <p:nvCxnSpPr>
          <p:cNvPr id="7" name="Straight Arrow Connector 6">
            <a:extLst>
              <a:ext uri="{FF2B5EF4-FFF2-40B4-BE49-F238E27FC236}">
                <a16:creationId xmlns:a16="http://schemas.microsoft.com/office/drawing/2014/main" id="{4D24FFAB-FDD7-1D4B-55E2-3A53E4BFC57C}"/>
              </a:ext>
            </a:extLst>
          </p:cNvPr>
          <p:cNvCxnSpPr/>
          <p:nvPr/>
        </p:nvCxnSpPr>
        <p:spPr>
          <a:xfrm flipV="1">
            <a:off x="2417522" y="5348613"/>
            <a:ext cx="0" cy="450937"/>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468B0D7-0252-4E5C-F69B-B7985743B1BA}"/>
              </a:ext>
            </a:extLst>
          </p:cNvPr>
          <p:cNvPicPr>
            <a:picLocks noChangeAspect="1"/>
          </p:cNvPicPr>
          <p:nvPr/>
        </p:nvPicPr>
        <p:blipFill rotWithShape="1">
          <a:blip r:embed="rId4"/>
          <a:srcRect r="37120"/>
          <a:stretch/>
        </p:blipFill>
        <p:spPr>
          <a:xfrm>
            <a:off x="7512696" y="1619706"/>
            <a:ext cx="4239535" cy="2592209"/>
          </a:xfrm>
          <a:prstGeom prst="rect">
            <a:avLst/>
          </a:prstGeom>
        </p:spPr>
      </p:pic>
      <p:pic>
        <p:nvPicPr>
          <p:cNvPr id="9" name="Picture 8">
            <a:extLst>
              <a:ext uri="{FF2B5EF4-FFF2-40B4-BE49-F238E27FC236}">
                <a16:creationId xmlns:a16="http://schemas.microsoft.com/office/drawing/2014/main" id="{A172068B-8472-FA97-F3AC-E1D54ECAE86F}"/>
              </a:ext>
            </a:extLst>
          </p:cNvPr>
          <p:cNvPicPr>
            <a:picLocks noChangeAspect="1"/>
          </p:cNvPicPr>
          <p:nvPr/>
        </p:nvPicPr>
        <p:blipFill>
          <a:blip r:embed="rId5"/>
          <a:stretch>
            <a:fillRect/>
          </a:stretch>
        </p:blipFill>
        <p:spPr>
          <a:xfrm>
            <a:off x="7512696" y="4211915"/>
            <a:ext cx="4231614" cy="2570362"/>
          </a:xfrm>
          <a:prstGeom prst="rect">
            <a:avLst/>
          </a:prstGeom>
        </p:spPr>
      </p:pic>
      <p:pic>
        <p:nvPicPr>
          <p:cNvPr id="11" name="Picture 10">
            <a:extLst>
              <a:ext uri="{FF2B5EF4-FFF2-40B4-BE49-F238E27FC236}">
                <a16:creationId xmlns:a16="http://schemas.microsoft.com/office/drawing/2014/main" id="{0DF0D363-20CD-86FE-07F7-5D57C0E8FA72}"/>
              </a:ext>
            </a:extLst>
          </p:cNvPr>
          <p:cNvPicPr>
            <a:picLocks noChangeAspect="1"/>
          </p:cNvPicPr>
          <p:nvPr/>
        </p:nvPicPr>
        <p:blipFill rotWithShape="1">
          <a:blip r:embed="rId6"/>
          <a:srcRect l="24752" t="28584" r="48334" b="38984"/>
          <a:stretch/>
        </p:blipFill>
        <p:spPr>
          <a:xfrm>
            <a:off x="4902322" y="5024542"/>
            <a:ext cx="1882246" cy="1468333"/>
          </a:xfrm>
          <a:prstGeom prst="rect">
            <a:avLst/>
          </a:prstGeom>
        </p:spPr>
      </p:pic>
      <p:sp>
        <p:nvSpPr>
          <p:cNvPr id="13" name="TextBox 12">
            <a:extLst>
              <a:ext uri="{FF2B5EF4-FFF2-40B4-BE49-F238E27FC236}">
                <a16:creationId xmlns:a16="http://schemas.microsoft.com/office/drawing/2014/main" id="{8C308E97-938A-6E15-8925-67211596F14C}"/>
              </a:ext>
            </a:extLst>
          </p:cNvPr>
          <p:cNvSpPr txBox="1"/>
          <p:nvPr/>
        </p:nvSpPr>
        <p:spPr>
          <a:xfrm>
            <a:off x="8303713" y="1899379"/>
            <a:ext cx="6100174" cy="369332"/>
          </a:xfrm>
          <a:prstGeom prst="rect">
            <a:avLst/>
          </a:prstGeom>
          <a:noFill/>
        </p:spPr>
        <p:txBody>
          <a:bodyPr wrap="square">
            <a:spAutoFit/>
          </a:bodyPr>
          <a:lstStyle/>
          <a:p>
            <a:r>
              <a:rPr lang="en-US" dirty="0"/>
              <a:t>https://</a:t>
            </a:r>
            <a:r>
              <a:rPr lang="en-US" dirty="0" err="1"/>
              <a:t>mlu-explain.github.io</a:t>
            </a:r>
            <a:r>
              <a:rPr lang="en-US" dirty="0"/>
              <a:t>/</a:t>
            </a:r>
          </a:p>
        </p:txBody>
      </p:sp>
      <p:pic>
        <p:nvPicPr>
          <p:cNvPr id="14" name="Picture 13">
            <a:extLst>
              <a:ext uri="{FF2B5EF4-FFF2-40B4-BE49-F238E27FC236}">
                <a16:creationId xmlns:a16="http://schemas.microsoft.com/office/drawing/2014/main" id="{42FB5A3A-8C44-7396-F4F2-7A49614CC6DC}"/>
              </a:ext>
            </a:extLst>
          </p:cNvPr>
          <p:cNvPicPr>
            <a:picLocks noChangeAspect="1"/>
          </p:cNvPicPr>
          <p:nvPr/>
        </p:nvPicPr>
        <p:blipFill>
          <a:blip r:embed="rId7"/>
          <a:stretch>
            <a:fillRect/>
          </a:stretch>
        </p:blipFill>
        <p:spPr>
          <a:xfrm>
            <a:off x="9344541" y="365125"/>
            <a:ext cx="1203255" cy="1203255"/>
          </a:xfrm>
          <a:prstGeom prst="rect">
            <a:avLst/>
          </a:prstGeom>
        </p:spPr>
      </p:pic>
    </p:spTree>
    <p:extLst>
      <p:ext uri="{BB962C8B-B14F-4D97-AF65-F5344CB8AC3E}">
        <p14:creationId xmlns:p14="http://schemas.microsoft.com/office/powerpoint/2010/main" val="388216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499A-1B68-FF37-187B-59B67084456A}"/>
              </a:ext>
            </a:extLst>
          </p:cNvPr>
          <p:cNvSpPr>
            <a:spLocks noGrp="1"/>
          </p:cNvSpPr>
          <p:nvPr>
            <p:ph type="title"/>
          </p:nvPr>
        </p:nvSpPr>
        <p:spPr/>
        <p:txBody>
          <a:bodyPr/>
          <a:lstStyle/>
          <a:p>
            <a:r>
              <a:rPr lang="en-US" dirty="0"/>
              <a:t>Embeddings: </a:t>
            </a:r>
            <a:r>
              <a:rPr lang="en-US" dirty="0">
                <a:effectLst/>
                <a:latin typeface="Helvetica Neue" panose="02000503000000020004" pitchFamily="2" charset="0"/>
              </a:rPr>
              <a:t>‘word vectors’ </a:t>
            </a:r>
            <a:endParaRPr lang="en-US" dirty="0"/>
          </a:p>
        </p:txBody>
      </p:sp>
      <p:pic>
        <p:nvPicPr>
          <p:cNvPr id="1026" name="Picture 2">
            <a:extLst>
              <a:ext uri="{FF2B5EF4-FFF2-40B4-BE49-F238E27FC236}">
                <a16:creationId xmlns:a16="http://schemas.microsoft.com/office/drawing/2014/main" id="{2F20D284-F4F3-6C3F-0DDF-7FEE64D0B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896" y="230188"/>
            <a:ext cx="4892104" cy="3275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926C78-CD74-3B59-5950-BEBA2AB80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211" y="3804671"/>
            <a:ext cx="5352789" cy="2705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03D6A04-6D8F-335D-7785-832279330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155" y="1690688"/>
            <a:ext cx="34448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98318C-C6F6-D053-B180-4129D0DB5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67966"/>
            <a:ext cx="2915155" cy="293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5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45C9-FE45-99A6-1ED8-58A36610DAC7}"/>
              </a:ext>
            </a:extLst>
          </p:cNvPr>
          <p:cNvSpPr>
            <a:spLocks noGrp="1"/>
          </p:cNvSpPr>
          <p:nvPr>
            <p:ph type="title"/>
          </p:nvPr>
        </p:nvSpPr>
        <p:spPr/>
        <p:txBody>
          <a:bodyPr/>
          <a:lstStyle/>
          <a:p>
            <a:r>
              <a:rPr lang="en-US" dirty="0"/>
              <a:t>Transformer Models: </a:t>
            </a:r>
          </a:p>
        </p:txBody>
      </p:sp>
      <p:pic>
        <p:nvPicPr>
          <p:cNvPr id="5" name="Content Placeholder 4" descr="A close-up of a website&#10;&#10;Description automatically generated">
            <a:extLst>
              <a:ext uri="{FF2B5EF4-FFF2-40B4-BE49-F238E27FC236}">
                <a16:creationId xmlns:a16="http://schemas.microsoft.com/office/drawing/2014/main" id="{1DDF2AE4-D0B2-E06A-8CCB-4947247B681D}"/>
              </a:ext>
            </a:extLst>
          </p:cNvPr>
          <p:cNvPicPr>
            <a:picLocks noGrp="1" noChangeAspect="1"/>
          </p:cNvPicPr>
          <p:nvPr>
            <p:ph idx="1"/>
          </p:nvPr>
        </p:nvPicPr>
        <p:blipFill>
          <a:blip r:embed="rId3"/>
          <a:stretch>
            <a:fillRect/>
          </a:stretch>
        </p:blipFill>
        <p:spPr>
          <a:xfrm>
            <a:off x="538185" y="1378744"/>
            <a:ext cx="7683500" cy="1587500"/>
          </a:xfrm>
        </p:spPr>
      </p:pic>
      <p:sp>
        <p:nvSpPr>
          <p:cNvPr id="6" name="Rounded Rectangle 5">
            <a:extLst>
              <a:ext uri="{FF2B5EF4-FFF2-40B4-BE49-F238E27FC236}">
                <a16:creationId xmlns:a16="http://schemas.microsoft.com/office/drawing/2014/main" id="{50452AFD-984D-795E-BD8C-782FE71D35CA}"/>
              </a:ext>
            </a:extLst>
          </p:cNvPr>
          <p:cNvSpPr/>
          <p:nvPr/>
        </p:nvSpPr>
        <p:spPr>
          <a:xfrm>
            <a:off x="2129425" y="2517732"/>
            <a:ext cx="1365337" cy="39840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32F7CA0-DB94-CE0B-0621-1E9B191F60DD}"/>
              </a:ext>
            </a:extLst>
          </p:cNvPr>
          <p:cNvSpPr txBox="1">
            <a:spLocks/>
          </p:cNvSpPr>
          <p:nvPr/>
        </p:nvSpPr>
        <p:spPr>
          <a:xfrm>
            <a:off x="925882" y="3266009"/>
            <a:ext cx="62139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Variant of neural network + attention = </a:t>
            </a:r>
            <a:r>
              <a:rPr lang="en-US" b="1" dirty="0"/>
              <a:t>Transformer.</a:t>
            </a:r>
          </a:p>
          <a:p>
            <a:r>
              <a:rPr lang="en-US" dirty="0"/>
              <a:t>Context window = how big the attention frame is</a:t>
            </a:r>
          </a:p>
          <a:p>
            <a:pPr lvl="1"/>
            <a:r>
              <a:rPr lang="en-US" dirty="0"/>
              <a:t>This, and overall model size, are the main metrics of performance.</a:t>
            </a:r>
          </a:p>
        </p:txBody>
      </p:sp>
      <p:pic>
        <p:nvPicPr>
          <p:cNvPr id="8" name="Picture 7">
            <a:extLst>
              <a:ext uri="{FF2B5EF4-FFF2-40B4-BE49-F238E27FC236}">
                <a16:creationId xmlns:a16="http://schemas.microsoft.com/office/drawing/2014/main" id="{9F416505-0AD8-1484-0D96-E35DA53C0EF0}"/>
              </a:ext>
            </a:extLst>
          </p:cNvPr>
          <p:cNvPicPr>
            <a:picLocks noChangeAspect="1"/>
          </p:cNvPicPr>
          <p:nvPr/>
        </p:nvPicPr>
        <p:blipFill>
          <a:blip r:embed="rId4"/>
          <a:stretch>
            <a:fillRect/>
          </a:stretch>
        </p:blipFill>
        <p:spPr>
          <a:xfrm>
            <a:off x="8220534" y="1503123"/>
            <a:ext cx="3684082" cy="4524158"/>
          </a:xfrm>
          <a:prstGeom prst="rect">
            <a:avLst/>
          </a:prstGeom>
        </p:spPr>
      </p:pic>
    </p:spTree>
    <p:extLst>
      <p:ext uri="{BB962C8B-B14F-4D97-AF65-F5344CB8AC3E}">
        <p14:creationId xmlns:p14="http://schemas.microsoft.com/office/powerpoint/2010/main" val="286054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4168-72C9-D157-73E0-BAFAE1F8BDF2}"/>
              </a:ext>
            </a:extLst>
          </p:cNvPr>
          <p:cNvSpPr>
            <a:spLocks noGrp="1"/>
          </p:cNvSpPr>
          <p:nvPr>
            <p:ph type="title"/>
          </p:nvPr>
        </p:nvSpPr>
        <p:spPr/>
        <p:txBody>
          <a:bodyPr/>
          <a:lstStyle/>
          <a:p>
            <a:r>
              <a:rPr lang="en-US" dirty="0"/>
              <a:t>What is a large-language model (LLM)?</a:t>
            </a:r>
          </a:p>
        </p:txBody>
      </p:sp>
      <p:sp>
        <p:nvSpPr>
          <p:cNvPr id="3" name="Content Placeholder 2">
            <a:extLst>
              <a:ext uri="{FF2B5EF4-FFF2-40B4-BE49-F238E27FC236}">
                <a16:creationId xmlns:a16="http://schemas.microsoft.com/office/drawing/2014/main" id="{E783DFAF-ACA6-D3E1-D05F-7A7F9F4FC036}"/>
              </a:ext>
            </a:extLst>
          </p:cNvPr>
          <p:cNvSpPr>
            <a:spLocks noGrp="1"/>
          </p:cNvSpPr>
          <p:nvPr>
            <p:ph idx="1"/>
          </p:nvPr>
        </p:nvSpPr>
        <p:spPr/>
        <p:txBody>
          <a:bodyPr/>
          <a:lstStyle/>
          <a:p>
            <a:r>
              <a:rPr lang="en-US" dirty="0"/>
              <a:t>Foundational model trained on an enormous amount of text</a:t>
            </a:r>
          </a:p>
        </p:txBody>
      </p:sp>
      <p:pic>
        <p:nvPicPr>
          <p:cNvPr id="4" name="Picture 3">
            <a:extLst>
              <a:ext uri="{FF2B5EF4-FFF2-40B4-BE49-F238E27FC236}">
                <a16:creationId xmlns:a16="http://schemas.microsoft.com/office/drawing/2014/main" id="{C0896F4C-00E3-8926-7B1B-B8B0A3A8C8DA}"/>
              </a:ext>
            </a:extLst>
          </p:cNvPr>
          <p:cNvPicPr>
            <a:picLocks noChangeAspect="1"/>
          </p:cNvPicPr>
          <p:nvPr/>
        </p:nvPicPr>
        <p:blipFill>
          <a:blip r:embed="rId3"/>
          <a:stretch>
            <a:fillRect/>
          </a:stretch>
        </p:blipFill>
        <p:spPr>
          <a:xfrm>
            <a:off x="1742797" y="2464867"/>
            <a:ext cx="9479479" cy="3712096"/>
          </a:xfrm>
          <a:prstGeom prst="rect">
            <a:avLst/>
          </a:prstGeom>
        </p:spPr>
      </p:pic>
    </p:spTree>
    <p:extLst>
      <p:ext uri="{BB962C8B-B14F-4D97-AF65-F5344CB8AC3E}">
        <p14:creationId xmlns:p14="http://schemas.microsoft.com/office/powerpoint/2010/main" val="21632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3CA353-2B17-D9A1-01AD-B432FCCE6131}"/>
              </a:ext>
            </a:extLst>
          </p:cNvPr>
          <p:cNvPicPr>
            <a:picLocks noChangeAspect="1"/>
          </p:cNvPicPr>
          <p:nvPr/>
        </p:nvPicPr>
        <p:blipFill>
          <a:blip r:embed="rId3"/>
          <a:stretch>
            <a:fillRect/>
          </a:stretch>
        </p:blipFill>
        <p:spPr>
          <a:xfrm>
            <a:off x="6551112" y="1966430"/>
            <a:ext cx="5640888" cy="3787118"/>
          </a:xfrm>
          <a:prstGeom prst="rect">
            <a:avLst/>
          </a:prstGeom>
        </p:spPr>
      </p:pic>
      <p:sp>
        <p:nvSpPr>
          <p:cNvPr id="2" name="Title 1">
            <a:extLst>
              <a:ext uri="{FF2B5EF4-FFF2-40B4-BE49-F238E27FC236}">
                <a16:creationId xmlns:a16="http://schemas.microsoft.com/office/drawing/2014/main" id="{DBF704C2-F9F6-0677-8E39-EAD3EE3A36D9}"/>
              </a:ext>
            </a:extLst>
          </p:cNvPr>
          <p:cNvSpPr>
            <a:spLocks noGrp="1"/>
          </p:cNvSpPr>
          <p:nvPr>
            <p:ph type="title"/>
          </p:nvPr>
        </p:nvSpPr>
        <p:spPr/>
        <p:txBody>
          <a:bodyPr/>
          <a:lstStyle/>
          <a:p>
            <a:r>
              <a:rPr lang="en-US" dirty="0"/>
              <a:t>What does this enable? </a:t>
            </a:r>
          </a:p>
        </p:txBody>
      </p:sp>
      <p:sp>
        <p:nvSpPr>
          <p:cNvPr id="3" name="Content Placeholder 2">
            <a:extLst>
              <a:ext uri="{FF2B5EF4-FFF2-40B4-BE49-F238E27FC236}">
                <a16:creationId xmlns:a16="http://schemas.microsoft.com/office/drawing/2014/main" id="{0DCC3614-5625-AF18-440E-DE733594B9EC}"/>
              </a:ext>
            </a:extLst>
          </p:cNvPr>
          <p:cNvSpPr>
            <a:spLocks noGrp="1"/>
          </p:cNvSpPr>
          <p:nvPr>
            <p:ph idx="1"/>
          </p:nvPr>
        </p:nvSpPr>
        <p:spPr>
          <a:xfrm>
            <a:off x="337157" y="1690688"/>
            <a:ext cx="8255698" cy="3360150"/>
          </a:xfrm>
        </p:spPr>
        <p:txBody>
          <a:bodyPr/>
          <a:lstStyle/>
          <a:p>
            <a:r>
              <a:rPr lang="en-US" dirty="0"/>
              <a:t>Parallel processing on GPUs (instead of CPUs) </a:t>
            </a:r>
          </a:p>
          <a:p>
            <a:r>
              <a:rPr lang="en-US" dirty="0"/>
              <a:t>You can make HUGE models [e.g. the entire internet] </a:t>
            </a:r>
          </a:p>
          <a:p>
            <a:pPr lvl="1"/>
            <a:r>
              <a:rPr lang="en-US" dirty="0"/>
              <a:t>1.  predict the next token [~word]</a:t>
            </a:r>
          </a:p>
          <a:p>
            <a:pPr lvl="1"/>
            <a:r>
              <a:rPr lang="en-US" dirty="0"/>
              <a:t>2. See if you were right</a:t>
            </a:r>
          </a:p>
          <a:p>
            <a:pPr lvl="1"/>
            <a:r>
              <a:rPr lang="en-US" dirty="0"/>
              <a:t>3. re-weight parameters to improve</a:t>
            </a:r>
          </a:p>
          <a:p>
            <a:pPr lvl="1"/>
            <a:r>
              <a:rPr lang="en-US" dirty="0"/>
              <a:t>4. repeat for billions of times</a:t>
            </a:r>
          </a:p>
        </p:txBody>
      </p:sp>
      <p:pic>
        <p:nvPicPr>
          <p:cNvPr id="4" name="Picture 3">
            <a:extLst>
              <a:ext uri="{FF2B5EF4-FFF2-40B4-BE49-F238E27FC236}">
                <a16:creationId xmlns:a16="http://schemas.microsoft.com/office/drawing/2014/main" id="{834659F0-13BE-E321-5D72-5EEE78786EB9}"/>
              </a:ext>
            </a:extLst>
          </p:cNvPr>
          <p:cNvPicPr>
            <a:picLocks noChangeAspect="1"/>
          </p:cNvPicPr>
          <p:nvPr/>
        </p:nvPicPr>
        <p:blipFill>
          <a:blip r:embed="rId4"/>
          <a:stretch>
            <a:fillRect/>
          </a:stretch>
        </p:blipFill>
        <p:spPr>
          <a:xfrm>
            <a:off x="597073" y="4720725"/>
            <a:ext cx="5852787" cy="1657355"/>
          </a:xfrm>
          <a:prstGeom prst="rect">
            <a:avLst/>
          </a:prstGeom>
        </p:spPr>
      </p:pic>
    </p:spTree>
    <p:extLst>
      <p:ext uri="{BB962C8B-B14F-4D97-AF65-F5344CB8AC3E}">
        <p14:creationId xmlns:p14="http://schemas.microsoft.com/office/powerpoint/2010/main" val="141132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6511-8590-2D2E-D5C6-CB230B9EFFCF}"/>
              </a:ext>
            </a:extLst>
          </p:cNvPr>
          <p:cNvSpPr>
            <a:spLocks noGrp="1"/>
          </p:cNvSpPr>
          <p:nvPr>
            <p:ph type="title"/>
          </p:nvPr>
        </p:nvSpPr>
        <p:spPr/>
        <p:txBody>
          <a:bodyPr/>
          <a:lstStyle/>
          <a:p>
            <a:r>
              <a:rPr lang="en-US" b="1" dirty="0"/>
              <a:t>Transfer learning: </a:t>
            </a:r>
            <a:r>
              <a:rPr lang="en-US" dirty="0"/>
              <a:t>(this is the secret sauce)</a:t>
            </a:r>
            <a:r>
              <a:rPr lang="en-US" b="1" dirty="0"/>
              <a:t> </a:t>
            </a:r>
          </a:p>
        </p:txBody>
      </p:sp>
      <p:sp>
        <p:nvSpPr>
          <p:cNvPr id="3" name="Content Placeholder 2">
            <a:extLst>
              <a:ext uri="{FF2B5EF4-FFF2-40B4-BE49-F238E27FC236}">
                <a16:creationId xmlns:a16="http://schemas.microsoft.com/office/drawing/2014/main" id="{0FEE750C-4545-2371-9CD8-D9E889BBDCE9}"/>
              </a:ext>
            </a:extLst>
          </p:cNvPr>
          <p:cNvSpPr>
            <a:spLocks noGrp="1"/>
          </p:cNvSpPr>
          <p:nvPr>
            <p:ph idx="1"/>
          </p:nvPr>
        </p:nvSpPr>
        <p:spPr>
          <a:xfrm>
            <a:off x="838200" y="1825625"/>
            <a:ext cx="10961318" cy="4351338"/>
          </a:xfrm>
        </p:spPr>
        <p:txBody>
          <a:bodyPr/>
          <a:lstStyle/>
          <a:p>
            <a:r>
              <a:rPr lang="en-US" dirty="0"/>
              <a:t>Previously: define a task, label a set to train the model in (expensive) and then evaluate it’s performance. Repeat</a:t>
            </a:r>
            <a:r>
              <a:rPr lang="en-US" b="1" dirty="0"/>
              <a:t>. $$$</a:t>
            </a:r>
          </a:p>
          <a:p>
            <a:pPr lvl="1"/>
            <a:r>
              <a:rPr lang="en-US" dirty="0"/>
              <a:t>limited by the amount of annotated data. </a:t>
            </a:r>
          </a:p>
        </p:txBody>
      </p:sp>
      <p:pic>
        <p:nvPicPr>
          <p:cNvPr id="6" name="Picture 5">
            <a:extLst>
              <a:ext uri="{FF2B5EF4-FFF2-40B4-BE49-F238E27FC236}">
                <a16:creationId xmlns:a16="http://schemas.microsoft.com/office/drawing/2014/main" id="{85C68F3C-B42F-B33E-29B4-2DACF861B1C0}"/>
              </a:ext>
            </a:extLst>
          </p:cNvPr>
          <p:cNvPicPr>
            <a:picLocks noChangeAspect="1"/>
          </p:cNvPicPr>
          <p:nvPr/>
        </p:nvPicPr>
        <p:blipFill rotWithShape="1">
          <a:blip r:embed="rId3"/>
          <a:srcRect r="470"/>
          <a:stretch/>
        </p:blipFill>
        <p:spPr>
          <a:xfrm>
            <a:off x="3854362" y="3117625"/>
            <a:ext cx="7735866" cy="2959130"/>
          </a:xfrm>
          <a:prstGeom prst="rect">
            <a:avLst/>
          </a:prstGeom>
        </p:spPr>
      </p:pic>
      <p:sp>
        <p:nvSpPr>
          <p:cNvPr id="8" name="TextBox 7">
            <a:extLst>
              <a:ext uri="{FF2B5EF4-FFF2-40B4-BE49-F238E27FC236}">
                <a16:creationId xmlns:a16="http://schemas.microsoft.com/office/drawing/2014/main" id="{84809761-322D-0CA8-0E5C-B5A3BB77A91F}"/>
              </a:ext>
            </a:extLst>
          </p:cNvPr>
          <p:cNvSpPr txBox="1"/>
          <p:nvPr/>
        </p:nvSpPr>
        <p:spPr>
          <a:xfrm>
            <a:off x="1141173" y="3581527"/>
            <a:ext cx="2610633" cy="2031325"/>
          </a:xfrm>
          <a:prstGeom prst="rect">
            <a:avLst/>
          </a:prstGeom>
          <a:noFill/>
        </p:spPr>
        <p:txBody>
          <a:bodyPr wrap="square">
            <a:spAutoFit/>
          </a:bodyPr>
          <a:lstStyle/>
          <a:p>
            <a:r>
              <a:rPr lang="en-US" dirty="0"/>
              <a:t>Now: ”Pre-train” (= unsupervised learning) on a huge amount of data to learn general data – termed a foundational model. </a:t>
            </a:r>
            <a:r>
              <a:rPr lang="en-US" b="1" dirty="0"/>
              <a:t>Do this once ($$$)</a:t>
            </a:r>
          </a:p>
        </p:txBody>
      </p:sp>
      <p:sp>
        <p:nvSpPr>
          <p:cNvPr id="11" name="Content Placeholder 2">
            <a:extLst>
              <a:ext uri="{FF2B5EF4-FFF2-40B4-BE49-F238E27FC236}">
                <a16:creationId xmlns:a16="http://schemas.microsoft.com/office/drawing/2014/main" id="{BB6A7304-CB27-9DE1-FA17-5D66EFA5A0C5}"/>
              </a:ext>
            </a:extLst>
          </p:cNvPr>
          <p:cNvSpPr txBox="1">
            <a:spLocks/>
          </p:cNvSpPr>
          <p:nvPr/>
        </p:nvSpPr>
        <p:spPr>
          <a:xfrm>
            <a:off x="1945709" y="6176963"/>
            <a:ext cx="10961318" cy="113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Can</a:t>
            </a:r>
            <a:r>
              <a:rPr lang="en-US" dirty="0"/>
              <a:t> do tasks not in the training data (actual learning)</a:t>
            </a:r>
          </a:p>
        </p:txBody>
      </p:sp>
    </p:spTree>
    <p:extLst>
      <p:ext uri="{BB962C8B-B14F-4D97-AF65-F5344CB8AC3E}">
        <p14:creationId xmlns:p14="http://schemas.microsoft.com/office/powerpoint/2010/main" val="2317263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3ACCCA7-72C1-A945-8DDA-739A39668D04}">
  <we:reference id="wa104051163" version="1.2.0.3" store="en-US" storeType="OMEX"/>
  <we:alternateReferences>
    <we:reference id="WA104051163" version="1.2.0.3"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15944</TotalTime>
  <Words>3813</Words>
  <Application>Microsoft Macintosh PowerPoint</Application>
  <PresentationFormat>Widescreen</PresentationFormat>
  <Paragraphs>393</Paragraphs>
  <Slides>26</Slides>
  <Notes>26</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.SF NS</vt:lpstr>
      <vt:lpstr>Aptos</vt:lpstr>
      <vt:lpstr>Aptos Display</vt:lpstr>
      <vt:lpstr>Arial</vt:lpstr>
      <vt:lpstr>Georgia</vt:lpstr>
      <vt:lpstr>Guardian TextSans Web</vt:lpstr>
      <vt:lpstr>Harding</vt:lpstr>
      <vt:lpstr>Helvetica Neue</vt:lpstr>
      <vt:lpstr>Montserrat</vt:lpstr>
      <vt:lpstr>System Font</vt:lpstr>
      <vt:lpstr>Office Theme</vt:lpstr>
      <vt:lpstr>Large Language Medicine: LLMs and academic P/CCM</vt:lpstr>
      <vt:lpstr>“Any sufficiently advanced technology is indistinguishable from magic” Arthur C. Clark</vt:lpstr>
      <vt:lpstr>How (and why) do LLMs work?</vt:lpstr>
      <vt:lpstr>How (and why) do LLMs work?</vt:lpstr>
      <vt:lpstr>Embeddings: ‘word vectors’ </vt:lpstr>
      <vt:lpstr>Transformer Models: </vt:lpstr>
      <vt:lpstr>What is a large-language model (LLM)?</vt:lpstr>
      <vt:lpstr>What does this enable? </vt:lpstr>
      <vt:lpstr>Transfer learning: (this is the secret sauce) </vt:lpstr>
      <vt:lpstr>Review: How (and why) do LLMs work?</vt:lpstr>
      <vt:lpstr>Problem: PHI cannot go to these companies</vt:lpstr>
      <vt:lpstr>Local deployments</vt:lpstr>
      <vt:lpstr>PowerPoint Presentation</vt:lpstr>
      <vt:lpstr>PowerPoint Presentation</vt:lpstr>
      <vt:lpstr>PowerPoint Presentation</vt:lpstr>
      <vt:lpstr> </vt:lpstr>
      <vt:lpstr>Jesse’s Case Differential  diagnosis? </vt:lpstr>
      <vt:lpstr>Prompt Engineering: </vt:lpstr>
      <vt:lpstr>Prompt engineering is hard </vt:lpstr>
      <vt:lpstr>PowerPoint Presentation</vt:lpstr>
      <vt:lpstr>PowerPoint Presentation</vt:lpstr>
      <vt:lpstr>Clinical Research Informatics</vt:lpstr>
      <vt:lpstr>Clinical Research Informatics</vt:lpstr>
      <vt:lpstr>Scientific Writing? </vt:lpstr>
      <vt:lpstr>Statistical Coding: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Locke</dc:creator>
  <cp:lastModifiedBy>Brian Locke</cp:lastModifiedBy>
  <cp:revision>9</cp:revision>
  <dcterms:created xsi:type="dcterms:W3CDTF">2024-06-05T21:39:37Z</dcterms:created>
  <dcterms:modified xsi:type="dcterms:W3CDTF">2024-07-05T21:05:04Z</dcterms:modified>
</cp:coreProperties>
</file>